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78" r:id="rId27"/>
    <p:sldId id="282" r:id="rId28"/>
    <p:sldId id="283" r:id="rId29"/>
    <p:sldId id="285" r:id="rId30"/>
    <p:sldId id="286" r:id="rId31"/>
    <p:sldId id="287" r:id="rId32"/>
    <p:sldId id="288" r:id="rId33"/>
    <p:sldId id="291" r:id="rId34"/>
    <p:sldId id="292" r:id="rId35"/>
    <p:sldId id="293" r:id="rId36"/>
    <p:sldId id="294" r:id="rId37"/>
    <p:sldId id="295" r:id="rId38"/>
    <p:sldId id="298" r:id="rId39"/>
    <p:sldId id="299" r:id="rId40"/>
    <p:sldId id="297" r:id="rId41"/>
    <p:sldId id="300" r:id="rId42"/>
    <p:sldId id="301" r:id="rId43"/>
    <p:sldId id="304" r:id="rId44"/>
    <p:sldId id="305" r:id="rId45"/>
    <p:sldId id="306" r:id="rId46"/>
    <p:sldId id="307" r:id="rId47"/>
    <p:sldId id="308" r:id="rId48"/>
    <p:sldId id="310" r:id="rId49"/>
    <p:sldId id="311" r:id="rId50"/>
    <p:sldId id="312" r:id="rId51"/>
    <p:sldId id="313" r:id="rId52"/>
    <p:sldId id="314" r:id="rId53"/>
    <p:sldId id="316" r:id="rId54"/>
    <p:sldId id="317" r:id="rId55"/>
  </p:sldIdLst>
  <p:sldSz cx="12192000" cy="6858000"/>
  <p:notesSz cx="12192000" cy="6858000"/>
  <p:embeddedFontLst>
    <p:embeddedFont>
      <p:font typeface="Calibri" panose="020F0502020204030204" pitchFamily="34" charset="0"/>
      <p:regular r:id="rId57"/>
      <p:bold r:id="rId58"/>
      <p:italic r:id="rId59"/>
      <p:boldItalic r:id="rId60"/>
    </p:embeddedFont>
    <p:embeddedFont>
      <p:font typeface="Cambria" panose="02040503050406030204" pitchFamily="18" charset="0"/>
      <p:regular r:id="rId61"/>
      <p:bold r:id="rId62"/>
      <p:italic r:id="rId63"/>
      <p:boldItalic r:id="rId64"/>
    </p:embeddedFont>
    <p:embeddedFont>
      <p:font typeface="MS Mincho" panose="02020609040205080304" pitchFamily="49" charset="-128"/>
      <p:regular r:id="rId65"/>
    </p:embeddedFont>
    <p:embeddedFont>
      <p:font typeface="Roboto" panose="02000000000000000000" pitchFamily="2" charset="0"/>
      <p:regular r:id="rId66"/>
      <p:bold r:id="rId67"/>
      <p:italic r:id="rId68"/>
      <p:boldItalic r:id="rId69"/>
    </p:embeddedFont>
    <p:embeddedFont>
      <p:font typeface="Tahoma" panose="020B0604030504040204" pitchFamily="34"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BC7D7-E141-974E-2A65-CB5C95461E12}" v="8" dt="2023-05-02T20:38:57.977"/>
    <p1510:client id="{94B4D7B1-43F1-4669-4F4D-51A3B7A76738}" v="2" dt="2023-05-02T13:39:57.328"/>
  </p1510:revLst>
</p1510:revInfo>
</file>

<file path=ppt/tableStyles.xml><?xml version="1.0" encoding="utf-8"?>
<a:tblStyleLst xmlns:a="http://schemas.openxmlformats.org/drawingml/2006/main" def="{CFA8550C-8068-4A6D-9CC0-523924F090D1}">
  <a:tblStyle styleId="{CFA8550C-8068-4A6D-9CC0-523924F090D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919" autoAdjust="0"/>
  </p:normalViewPr>
  <p:slideViewPr>
    <p:cSldViewPr snapToGrid="0">
      <p:cViewPr varScale="1">
        <p:scale>
          <a:sx n="70" d="100"/>
          <a:sy n="70" d="100"/>
        </p:scale>
        <p:origin x="331" y="5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viewProps" Target="viewProps.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94B4D7B1-43F1-4669-4F4D-51A3B7A76738}"/>
    <pc:docChg chg="mod">
      <pc:chgData name="Phan Thi Thu Hong (FE FPTU DN)" userId="S::hongptt11@fe.edu.vn::4d36b424-e1a9-4834-b8a6-b266a7cdd1c0" providerId="AD" clId="Web-{94B4D7B1-43F1-4669-4F4D-51A3B7A76738}" dt="2023-05-02T13:39:57.328" v="1"/>
      <pc:docMkLst>
        <pc:docMk/>
      </pc:docMkLst>
      <pc:sldChg chg="addCm">
        <pc:chgData name="Phan Thi Thu Hong (FE FPTU DN)" userId="S::hongptt11@fe.edu.vn::4d36b424-e1a9-4834-b8a6-b266a7cdd1c0" providerId="AD" clId="Web-{94B4D7B1-43F1-4669-4F4D-51A3B7A76738}" dt="2023-05-02T13:39:57.328" v="1"/>
        <pc:sldMkLst>
          <pc:docMk/>
          <pc:sldMk cId="0" sldId="260"/>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94B4D7B1-43F1-4669-4F4D-51A3B7A76738}" dt="2023-05-02T13:39:57.328" v="1"/>
              <pc2:cmMkLst xmlns:pc2="http://schemas.microsoft.com/office/powerpoint/2019/9/main/command">
                <pc:docMk/>
                <pc:sldMk cId="0" sldId="260"/>
                <pc2:cmMk id="{6BFD96BD-4B87-4950-9F4D-BE16DF753F84}"/>
              </pc2:cmMkLst>
            </pc226:cmChg>
          </p:ext>
        </pc:extLst>
      </pc:sldChg>
    </pc:docChg>
  </pc:docChgLst>
  <pc:docChgLst>
    <pc:chgData name="Phan Thi Thu Hong (FE FPTU DN)" userId="S::hongptt11@fe.edu.vn::4d36b424-e1a9-4834-b8a6-b266a7cdd1c0" providerId="AD" clId="Web-{2B3BC7D7-E141-974E-2A65-CB5C95461E12}"/>
    <pc:docChg chg="">
      <pc:chgData name="Phan Thi Thu Hong (FE FPTU DN)" userId="S::hongptt11@fe.edu.vn::4d36b424-e1a9-4834-b8a6-b266a7cdd1c0" providerId="AD" clId="Web-{2B3BC7D7-E141-974E-2A65-CB5C95461E12}" dt="2023-05-02T20:38:57.977" v="7"/>
      <pc:docMkLst>
        <pc:docMk/>
      </pc:docMkLst>
      <pc:sldChg chg="addCm">
        <pc:chgData name="Phan Thi Thu Hong (FE FPTU DN)" userId="S::hongptt11@fe.edu.vn::4d36b424-e1a9-4834-b8a6-b266a7cdd1c0" providerId="AD" clId="Web-{2B3BC7D7-E141-974E-2A65-CB5C95461E12}" dt="2023-05-02T20:07:58.678" v="0"/>
        <pc:sldMkLst>
          <pc:docMk/>
          <pc:sldMk cId="0" sldId="266"/>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07:58.678" v="0"/>
              <pc2:cmMkLst xmlns:pc2="http://schemas.microsoft.com/office/powerpoint/2019/9/main/command">
                <pc:docMk/>
                <pc:sldMk cId="0" sldId="266"/>
                <pc2:cmMk id="{C63EA3F4-C1AA-4AA2-BB4F-278A09CF559E}"/>
              </pc2:cmMkLst>
            </pc226:cmChg>
          </p:ext>
        </pc:extLst>
      </pc:sldChg>
      <pc:sldChg chg="addCm">
        <pc:chgData name="Phan Thi Thu Hong (FE FPTU DN)" userId="S::hongptt11@fe.edu.vn::4d36b424-e1a9-4834-b8a6-b266a7cdd1c0" providerId="AD" clId="Web-{2B3BC7D7-E141-974E-2A65-CB5C95461E12}" dt="2023-05-02T20:27:42.391" v="1"/>
        <pc:sldMkLst>
          <pc:docMk/>
          <pc:sldMk cId="0" sldId="273"/>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27:42.391" v="1"/>
              <pc2:cmMkLst xmlns:pc2="http://schemas.microsoft.com/office/powerpoint/2019/9/main/command">
                <pc:docMk/>
                <pc:sldMk cId="0" sldId="273"/>
                <pc2:cmMk id="{65B5F463-D4FE-4E6D-884A-45996AD06233}"/>
              </pc2:cmMkLst>
            </pc226:cmChg>
          </p:ext>
        </pc:extLst>
      </pc:sldChg>
      <pc:sldChg chg="addCm">
        <pc:chgData name="Phan Thi Thu Hong (FE FPTU DN)" userId="S::hongptt11@fe.edu.vn::4d36b424-e1a9-4834-b8a6-b266a7cdd1c0" providerId="AD" clId="Web-{2B3BC7D7-E141-974E-2A65-CB5C95461E12}" dt="2023-05-02T20:30:08.865" v="2"/>
        <pc:sldMkLst>
          <pc:docMk/>
          <pc:sldMk cId="0" sldId="276"/>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30:08.865" v="2"/>
              <pc2:cmMkLst xmlns:pc2="http://schemas.microsoft.com/office/powerpoint/2019/9/main/command">
                <pc:docMk/>
                <pc:sldMk cId="0" sldId="276"/>
                <pc2:cmMk id="{8A45CE32-B0F9-4F02-8D95-18AF5CF8F873}"/>
              </pc2:cmMkLst>
            </pc226:cmChg>
          </p:ext>
        </pc:extLst>
      </pc:sldChg>
      <pc:sldChg chg="addCm">
        <pc:chgData name="Phan Thi Thu Hong (FE FPTU DN)" userId="S::hongptt11@fe.edu.vn::4d36b424-e1a9-4834-b8a6-b266a7cdd1c0" providerId="AD" clId="Web-{2B3BC7D7-E141-974E-2A65-CB5C95461E12}" dt="2023-05-02T20:38:57.977" v="7"/>
        <pc:sldMkLst>
          <pc:docMk/>
          <pc:sldMk cId="0" sldId="288"/>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38:57.977" v="7"/>
              <pc2:cmMkLst xmlns:pc2="http://schemas.microsoft.com/office/powerpoint/2019/9/main/command">
                <pc:docMk/>
                <pc:sldMk cId="0" sldId="288"/>
                <pc2:cmMk id="{379A0340-6375-4B1B-BD42-56F47ECB25D7}"/>
              </pc2:cmMkLst>
            </pc226:cmChg>
          </p:ext>
        </pc:extLst>
      </pc:sldChg>
      <pc:sldChg chg="addCm">
        <pc:chgData name="Phan Thi Thu Hong (FE FPTU DN)" userId="S::hongptt11@fe.edu.vn::4d36b424-e1a9-4834-b8a6-b266a7cdd1c0" providerId="AD" clId="Web-{2B3BC7D7-E141-974E-2A65-CB5C95461E12}" dt="2023-05-02T20:38:11.366" v="6"/>
        <pc:sldMkLst>
          <pc:docMk/>
          <pc:sldMk cId="0" sldId="301"/>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38:11.366" v="6"/>
              <pc2:cmMkLst xmlns:pc2="http://schemas.microsoft.com/office/powerpoint/2019/9/main/command">
                <pc:docMk/>
                <pc:sldMk cId="0" sldId="301"/>
                <pc2:cmMk id="{FD8C82CA-EC6A-4972-9CFB-EA8D6A09DE00}"/>
              </pc2:cmMkLst>
            </pc226:cmChg>
          </p:ext>
        </pc:extLst>
      </pc:sldChg>
      <pc:sldChg chg="addCm">
        <pc:chgData name="Phan Thi Thu Hong (FE FPTU DN)" userId="S::hongptt11@fe.edu.vn::4d36b424-e1a9-4834-b8a6-b266a7cdd1c0" providerId="AD" clId="Web-{2B3BC7D7-E141-974E-2A65-CB5C95461E12}" dt="2023-05-02T20:36:57.317" v="5"/>
        <pc:sldMkLst>
          <pc:docMk/>
          <pc:sldMk cId="0" sldId="309"/>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36:57.317" v="5"/>
              <pc2:cmMkLst xmlns:pc2="http://schemas.microsoft.com/office/powerpoint/2019/9/main/command">
                <pc:docMk/>
                <pc:sldMk cId="0" sldId="309"/>
                <pc2:cmMk id="{6F5A86AC-C4B0-4AF3-B98B-772AB705CC6A}"/>
              </pc2:cmMkLst>
            </pc226:cmChg>
          </p:ext>
        </pc:extLst>
      </pc:sldChg>
      <pc:sldChg chg="addCm">
        <pc:chgData name="Phan Thi Thu Hong (FE FPTU DN)" userId="S::hongptt11@fe.edu.vn::4d36b424-e1a9-4834-b8a6-b266a7cdd1c0" providerId="AD" clId="Web-{2B3BC7D7-E141-974E-2A65-CB5C95461E12}" dt="2023-05-02T20:34:11.217" v="3"/>
        <pc:sldMkLst>
          <pc:docMk/>
          <pc:sldMk cId="0" sldId="314"/>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34:11.217" v="3"/>
              <pc2:cmMkLst xmlns:pc2="http://schemas.microsoft.com/office/powerpoint/2019/9/main/command">
                <pc:docMk/>
                <pc:sldMk cId="0" sldId="314"/>
                <pc2:cmMk id="{C3C8D8C1-6C8D-4C3B-8751-188B292E823E}"/>
              </pc2:cmMkLst>
            </pc226:cmChg>
          </p:ext>
        </pc:extLst>
      </pc:sldChg>
      <pc:sldChg chg="addCm">
        <pc:chgData name="Phan Thi Thu Hong (FE FPTU DN)" userId="S::hongptt11@fe.edu.vn::4d36b424-e1a9-4834-b8a6-b266a7cdd1c0" providerId="AD" clId="Web-{2B3BC7D7-E141-974E-2A65-CB5C95461E12}" dt="2023-05-02T20:34:48.140" v="4"/>
        <pc:sldMkLst>
          <pc:docMk/>
          <pc:sldMk cId="0" sldId="317"/>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2B3BC7D7-E141-974E-2A65-CB5C95461E12}" dt="2023-05-02T20:34:48.140" v="4"/>
              <pc2:cmMkLst xmlns:pc2="http://schemas.microsoft.com/office/powerpoint/2019/9/main/command">
                <pc:docMk/>
                <pc:sldMk cId="0" sldId="317"/>
                <pc2:cmMk id="{79D7E83D-B8FD-41E0-815F-6FD1024D9713}"/>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3afdcb60fa_0_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In terms of the dev set or test set, if you find that the Y labels are incorrect, you can add an extra column during error analysis to count the number of examples where the label was wrong. </a:t>
            </a:r>
          </a:p>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If the impact of the incorrect labels on your ability to evaluate algorithms on your dev set is significant, it may be worth fixing them. To determine if it is worth fixing the incorrect labels, you should look at the overall dev set error, the percentage of errors due to incorrect labels, and the percentage of errors due to other causes. If the percentage of errors due to incorrect labels is high, then it may be worth fixing them.</a:t>
            </a:r>
          </a:p>
          <a:p>
            <a:pPr marL="0" lvl="0" indent="0" algn="l" rtl="0">
              <a:lnSpc>
                <a:spcPct val="100000"/>
              </a:lnSpc>
              <a:spcBef>
                <a:spcPts val="0"/>
              </a:spcBef>
              <a:spcAft>
                <a:spcPts val="0"/>
              </a:spcAft>
              <a:buSzPts val="1100"/>
              <a:buNone/>
            </a:pPr>
            <a:endParaRPr dirty="0"/>
          </a:p>
        </p:txBody>
      </p:sp>
      <p:sp>
        <p:nvSpPr>
          <p:cNvPr id="111" name="Google Shape;111;g23afdcb60fa_0_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3afdcb60fa_0_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If you decide to fix the incorrect labels, you should apply the same process to both the dev set and the test set, and you should consider examining examples that your algorithm got right, as well as ones it got wrong. It is not always necessary to correct the labels in your training set, as deep learning algorithms are usually quite robust to random errors in the training set. However, it is important that your dev and test sets come from the same distribution.</a:t>
            </a:r>
          </a:p>
          <a:p>
            <a:pPr marL="457200" lvl="0" indent="-381000" algn="just" rtl="0">
              <a:lnSpc>
                <a:spcPct val="115000"/>
              </a:lnSpc>
              <a:spcBef>
                <a:spcPts val="0"/>
              </a:spcBef>
              <a:spcAft>
                <a:spcPts val="0"/>
              </a:spcAft>
              <a:buClr>
                <a:schemeClr val="dk1"/>
              </a:buClr>
              <a:buSzPts val="2400"/>
              <a:buChar char="●"/>
            </a:pPr>
            <a:endParaRPr lang="en-US" sz="1100" dirty="0">
              <a:solidFill>
                <a:schemeClr val="dk1"/>
              </a:solidFill>
              <a:highlight>
                <a:schemeClr val="lt1"/>
              </a:highlight>
            </a:endParaRP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In conclusion, error analysis is an important part of building practical machine learning systems. It may require manual effort to examine the data and count the number of errors, but it can help you prioritize where to go next and improve the accuracy of your algorithms.</a:t>
            </a:r>
          </a:p>
          <a:p>
            <a:pPr marL="0" lvl="0" indent="0" algn="l" rtl="0">
              <a:lnSpc>
                <a:spcPct val="100000"/>
              </a:lnSpc>
              <a:spcBef>
                <a:spcPts val="0"/>
              </a:spcBef>
              <a:spcAft>
                <a:spcPts val="0"/>
              </a:spcAft>
              <a:buSzPts val="1100"/>
              <a:buNone/>
            </a:pPr>
            <a:endParaRPr dirty="0"/>
          </a:p>
        </p:txBody>
      </p:sp>
      <p:sp>
        <p:nvSpPr>
          <p:cNvPr id="118" name="Google Shape;118;g23afdcb60fa_0_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1eaf12ce33_0_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 name="Google Shape;125;g21eaf12ce33_0_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8" name="Google Shape;148;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p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When building a new machine learning application, there can be many different directions and techniques you could prioritize to improve the system. This can make it challenging to know where to start, especially if you're not an expert in the particular application area. To overcome this challenge, the advice given is to build your first system quickly and then iterate.</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The first step is to set up a dev/test set and metric to help you decide where to place your target. Then, you can build an initial machine learning system quickly, train it, and see how well it performs against your dev/test set and valuation metric. This initial system will help you to prioritize the next steps by using bias/variance analysis and error analysis to identify the areas where improvements can be made.</a:t>
            </a:r>
          </a:p>
          <a:p>
            <a:pPr marL="0" lvl="0" indent="0" algn="l" rtl="0">
              <a:lnSpc>
                <a:spcPct val="100000"/>
              </a:lnSpc>
              <a:spcBef>
                <a:spcPts val="0"/>
              </a:spcBef>
              <a:spcAft>
                <a:spcPts val="0"/>
              </a:spcAft>
              <a:buSzPts val="1100"/>
              <a:buNone/>
            </a:pPr>
            <a:endParaRPr dirty="0"/>
          </a:p>
        </p:txBody>
      </p:sp>
      <p:sp>
        <p:nvSpPr>
          <p:cNvPr id="178" name="Google Shape;178;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afdcb60fa_0_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By having some learned system, you can localize bias/variance, prioritize what to do next, and figure out which improvements are the most worthwhile. The value of the initial system lies in its ability to help you focus your efforts and avoid overthinking or making your first system too complicated.</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This advice applies less strongly if you have significant prior experience in the application area or if there is a significant body of academic literature to draw on for the exact same problem you're building. In these cases, it may be okay to build a more complex system from the get-go. However, if you're tackling a new problem for the first time, building something quick and dirty and then using it to prioritize improvements can be a more effective approach.</a:t>
            </a:r>
          </a:p>
          <a:p>
            <a:pPr marL="0" lvl="0" indent="0" algn="l" rtl="0">
              <a:lnSpc>
                <a:spcPct val="100000"/>
              </a:lnSpc>
              <a:spcBef>
                <a:spcPts val="0"/>
              </a:spcBef>
              <a:spcAft>
                <a:spcPts val="0"/>
              </a:spcAft>
              <a:buSzPts val="1100"/>
              <a:buNone/>
            </a:pPr>
            <a:endParaRPr dirty="0"/>
          </a:p>
        </p:txBody>
      </p:sp>
      <p:sp>
        <p:nvSpPr>
          <p:cNvPr id="186" name="Google Shape;186;g23afdcb60fa_0_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3afdcb60fa_0_3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4" name="Google Shape;194;g23afdcb60fa_0_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1eaf12ce33_0_4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g21eaf12ce33_0_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 name="Google Shape;48;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When building a new machine learning application, there can be many different directions and techniques you could prioritize to improve the system. This can make it challenging to know where to start, especially if you're not an expert in the particular application area. To overcome this challenge, the advice given is to build your first system quickly and then iterate.</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The first step is to set up a dev/test set and metric to help you decide where to place your target. Then, you can build an initial machine learning system quickly, train it, and see how well it performs against your dev/test set and valuation metric. This initial system will help you to prioritize the next steps by using bias/variance analysis and error analysis to identify the areas where improvements can be made.</a:t>
            </a:r>
          </a:p>
          <a:p>
            <a:pPr marL="0" lvl="0" indent="0" algn="l" rtl="0">
              <a:lnSpc>
                <a:spcPct val="100000"/>
              </a:lnSpc>
              <a:spcBef>
                <a:spcPts val="0"/>
              </a:spcBef>
              <a:spcAft>
                <a:spcPts val="0"/>
              </a:spcAft>
              <a:buSzPts val="1100"/>
              <a:buNone/>
            </a:pPr>
            <a:endParaRPr dirty="0"/>
          </a:p>
        </p:txBody>
      </p:sp>
      <p:sp>
        <p:nvSpPr>
          <p:cNvPr id="220" name="Google Shape;220;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3afdcb60fa_0_4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By having some learned system, you can localize bias/variance, prioritize what to do next, and figure out which improvements are the most worthwhile. The value of the initial system lies in its ability to help you focus your efforts and avoid overthinking or making your first system too complicated.</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This advice applies less strongly if you have significant prior experience in the application area or if there is a significant body of academic literature to draw on for the exact same problem you're building. In these cases, it may be okay to build a more complex system from the get-go. However, if you're tackling a new problem for the first time, building something quick and dirty and then using it to prioritize improvements can be a more effective approach.</a:t>
            </a:r>
          </a:p>
          <a:p>
            <a:pPr marL="0" lvl="0" indent="0" algn="l" rtl="0">
              <a:lnSpc>
                <a:spcPct val="100000"/>
              </a:lnSpc>
              <a:spcBef>
                <a:spcPts val="0"/>
              </a:spcBef>
              <a:spcAft>
                <a:spcPts val="0"/>
              </a:spcAft>
              <a:buSzPts val="1100"/>
              <a:buNone/>
            </a:pPr>
            <a:endParaRPr dirty="0"/>
          </a:p>
        </p:txBody>
      </p:sp>
      <p:sp>
        <p:nvSpPr>
          <p:cNvPr id="229" name="Google Shape;229;g23afdcb60fa_0_4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1eaf12ce33_0_5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21eaf12ce33_0_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 name="Google Shape;267;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afdcb60fa_0_5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8" name="Google Shape;238;g23afdcb60fa_0_5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6" name="Google Shape;276;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342900" lvl="0" indent="-342900" algn="just" rtl="0">
              <a:lnSpc>
                <a:spcPct val="115000"/>
              </a:lnSpc>
              <a:spcBef>
                <a:spcPts val="0"/>
              </a:spcBef>
              <a:spcAft>
                <a:spcPts val="0"/>
              </a:spcAft>
              <a:buClr>
                <a:schemeClr val="dk1"/>
              </a:buClr>
              <a:buSzPts val="1100"/>
              <a:buFont typeface="Arial" panose="020B0604020202020204" pitchFamily="34" charset="0"/>
              <a:buChar char="•"/>
            </a:pPr>
            <a:r>
              <a:rPr lang="en-US" sz="1100" dirty="0">
                <a:solidFill>
                  <a:schemeClr val="dk1"/>
                </a:solidFill>
                <a:highlight>
                  <a:schemeClr val="lt1"/>
                </a:highlight>
              </a:rPr>
              <a:t>How to analyze bias and variance when the training set comes from a different distribution than the dev and test sets?</a:t>
            </a:r>
          </a:p>
          <a:p>
            <a:pPr marL="0" lvl="0" indent="0" algn="just" rtl="0">
              <a:lnSpc>
                <a:spcPct val="115000"/>
              </a:lnSpc>
              <a:spcBef>
                <a:spcPts val="0"/>
              </a:spcBef>
              <a:spcAft>
                <a:spcPts val="0"/>
              </a:spcAft>
              <a:buClr>
                <a:schemeClr val="dk1"/>
              </a:buClr>
              <a:buSzPts val="1100"/>
              <a:buFont typeface="Arial"/>
              <a:buNone/>
            </a:pPr>
            <a:r>
              <a:rPr lang="en-US" sz="1100" dirty="0">
                <a:solidFill>
                  <a:schemeClr val="dk1"/>
                </a:solidFill>
                <a:highlight>
                  <a:schemeClr val="lt1"/>
                </a:highlight>
              </a:rPr>
              <a:t>	- If there is a large difference between the training and dev error, it 	indicates a variance problem. On the other hand, if the dev error is much 	higher than the training and training-dev error, it suggests a data mismatch 	problem. The author recommends creating a new subset of data called the 	training-dev set that has the same distribution as the training set but is not 	explicitly trained on. </a:t>
            </a:r>
          </a:p>
          <a:p>
            <a:pPr marL="342900" lvl="0" indent="-342900" rtl="0">
              <a:lnSpc>
                <a:spcPct val="115000"/>
              </a:lnSpc>
              <a:spcBef>
                <a:spcPts val="0"/>
              </a:spcBef>
              <a:spcAft>
                <a:spcPts val="0"/>
              </a:spcAft>
              <a:buClr>
                <a:schemeClr val="dk1"/>
              </a:buClr>
              <a:buSzPts val="1100"/>
              <a:buFont typeface="Arial" panose="020B0604020202020204" pitchFamily="34" charset="0"/>
              <a:buChar char="•"/>
            </a:pPr>
            <a:r>
              <a:rPr lang="en-US" sz="1100" dirty="0">
                <a:solidFill>
                  <a:schemeClr val="dk1"/>
                </a:solidFill>
                <a:highlight>
                  <a:schemeClr val="lt1"/>
                </a:highlight>
              </a:rPr>
              <a:t>By analyzing the error of the classifier on the training set, training-dev set, and dev set, one can determine the degree of avoidable bias, variance, and data mismatch problems. </a:t>
            </a:r>
          </a:p>
          <a:p>
            <a:pPr marL="342900" lvl="0" indent="-342900" rtl="0">
              <a:lnSpc>
                <a:spcPct val="115000"/>
              </a:lnSpc>
              <a:spcBef>
                <a:spcPts val="0"/>
              </a:spcBef>
              <a:spcAft>
                <a:spcPts val="0"/>
              </a:spcAft>
              <a:buClr>
                <a:schemeClr val="dk1"/>
              </a:buClr>
              <a:buSzPts val="1100"/>
              <a:buFont typeface="Arial" panose="020B0604020202020204" pitchFamily="34" charset="0"/>
              <a:buChar char="•"/>
            </a:pPr>
            <a:endParaRPr lang="en-US" sz="1100" dirty="0">
              <a:solidFill>
                <a:schemeClr val="dk1"/>
              </a:solidFill>
              <a:highlight>
                <a:schemeClr val="lt1"/>
              </a:highlight>
            </a:endParaRPr>
          </a:p>
          <a:p>
            <a:pPr marL="342900" lvl="0" indent="-342900" rtl="0">
              <a:lnSpc>
                <a:spcPct val="115000"/>
              </a:lnSpc>
              <a:spcBef>
                <a:spcPts val="0"/>
              </a:spcBef>
              <a:spcAft>
                <a:spcPts val="0"/>
              </a:spcAft>
              <a:buClr>
                <a:schemeClr val="dk1"/>
              </a:buClr>
              <a:buSzPts val="1100"/>
              <a:buFont typeface="Arial" panose="020B0604020202020204" pitchFamily="34" charset="0"/>
              <a:buChar char="•"/>
            </a:pPr>
            <a:r>
              <a:rPr lang="en-US" sz="1100" dirty="0">
                <a:solidFill>
                  <a:schemeClr val="dk1"/>
                </a:solidFill>
                <a:highlight>
                  <a:schemeClr val="lt1"/>
                </a:highlight>
              </a:rPr>
              <a:t>Training on data from different distributions can help address data mismatch, but acknowledges that there are no systematic ways to do so.</a:t>
            </a:r>
          </a:p>
          <a:p>
            <a:pPr marL="171450" lvl="0" indent="-171450" algn="just" rtl="0">
              <a:lnSpc>
                <a:spcPct val="115000"/>
              </a:lnSpc>
              <a:spcBef>
                <a:spcPts val="0"/>
              </a:spcBef>
              <a:spcAft>
                <a:spcPts val="0"/>
              </a:spcAft>
              <a:buClr>
                <a:schemeClr val="dk1"/>
              </a:buClr>
              <a:buSzPts val="1100"/>
            </a:pPr>
            <a:endParaRPr lang="en-US" sz="1100" dirty="0">
              <a:solidFill>
                <a:schemeClr val="dk1"/>
              </a:solidFill>
              <a:highlight>
                <a:schemeClr val="lt1"/>
              </a:highlight>
            </a:endParaRPr>
          </a:p>
          <a:p>
            <a:pPr marL="0" lvl="0" indent="0" algn="l" rtl="0">
              <a:lnSpc>
                <a:spcPct val="100000"/>
              </a:lnSpc>
              <a:spcBef>
                <a:spcPts val="0"/>
              </a:spcBef>
              <a:spcAft>
                <a:spcPts val="0"/>
              </a:spcAft>
              <a:buSzPts val="1100"/>
              <a:buNone/>
            </a:pPr>
            <a:endParaRPr dirty="0"/>
          </a:p>
        </p:txBody>
      </p:sp>
      <p:sp>
        <p:nvSpPr>
          <p:cNvPr id="284" name="Google Shape;284;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1eaf12ce33_1_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g21eaf12ce33_1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0"/>
              </a:spcBef>
              <a:spcAft>
                <a:spcPts val="0"/>
              </a:spcAft>
              <a:buClr>
                <a:schemeClr val="dk1"/>
              </a:buClr>
              <a:buSzPts val="2400"/>
              <a:buChar char="●"/>
            </a:pPr>
            <a:r>
              <a:rPr lang="en-US" sz="2400" dirty="0">
                <a:solidFill>
                  <a:schemeClr val="dk1"/>
                </a:solidFill>
                <a:highlight>
                  <a:schemeClr val="lt1"/>
                </a:highlight>
              </a:rPr>
              <a:t>Error analysis is a process in machine learning that involves manually examining mistakes made by a learning algorithm to gain insights into how to improve it. </a:t>
            </a:r>
          </a:p>
          <a:p>
            <a:pPr marL="457200" lvl="0" indent="-381000" algn="just" rtl="0">
              <a:lnSpc>
                <a:spcPct val="115000"/>
              </a:lnSpc>
              <a:spcBef>
                <a:spcPts val="0"/>
              </a:spcBef>
              <a:spcAft>
                <a:spcPts val="0"/>
              </a:spcAft>
              <a:buClr>
                <a:schemeClr val="dk1"/>
              </a:buClr>
              <a:buSzPts val="2400"/>
              <a:buChar char="●"/>
            </a:pPr>
            <a:r>
              <a:rPr lang="en-US" sz="2400" dirty="0">
                <a:solidFill>
                  <a:schemeClr val="dk1"/>
                </a:solidFill>
                <a:highlight>
                  <a:schemeClr val="lt1"/>
                </a:highlight>
              </a:rPr>
              <a:t>It is particularly useful when the algorithm is not yet performing at the level of a human. </a:t>
            </a:r>
          </a:p>
          <a:p>
            <a:pPr marL="457200" lvl="0" indent="-381000" algn="just" rtl="0">
              <a:lnSpc>
                <a:spcPct val="115000"/>
              </a:lnSpc>
              <a:spcBef>
                <a:spcPts val="0"/>
              </a:spcBef>
              <a:spcAft>
                <a:spcPts val="0"/>
              </a:spcAft>
              <a:buClr>
                <a:schemeClr val="dk1"/>
              </a:buClr>
              <a:buSzPts val="2400"/>
              <a:buChar char="●"/>
            </a:pPr>
            <a:r>
              <a:rPr lang="en-US" sz="2400" dirty="0">
                <a:solidFill>
                  <a:schemeClr val="dk1"/>
                </a:solidFill>
                <a:highlight>
                  <a:schemeClr val="lt1"/>
                </a:highlight>
              </a:rPr>
              <a:t>To carry out error analysis, you start by finding a set of mislabeled examples in your development set, and then manually examine them to see what categories of errors the algorithm is making. </a:t>
            </a:r>
          </a:p>
          <a:p>
            <a:pPr marL="76200" lvl="0" algn="just" rtl="0">
              <a:lnSpc>
                <a:spcPct val="115000"/>
              </a:lnSpc>
              <a:spcBef>
                <a:spcPts val="0"/>
              </a:spcBef>
              <a:spcAft>
                <a:spcPts val="0"/>
              </a:spcAft>
              <a:buClr>
                <a:schemeClr val="dk1"/>
              </a:buClr>
              <a:buSzPts val="2400"/>
            </a:pPr>
            <a:r>
              <a:rPr lang="en-US" sz="2400" dirty="0">
                <a:solidFill>
                  <a:schemeClr val="dk1"/>
                </a:solidFill>
                <a:highlight>
                  <a:schemeClr val="lt1"/>
                </a:highlight>
              </a:rPr>
              <a:t>	- For example, in the case of a cat classifier that is misclassifying some dogs 	as cats, you might manually examine a set of 100 mislabeled dev set 	examples and count up how many of them are actually pictures of dogs.</a:t>
            </a:r>
          </a:p>
          <a:p>
            <a:pPr marL="0" lvl="0" indent="0" algn="l" rtl="0">
              <a:lnSpc>
                <a:spcPct val="100000"/>
              </a:lnSpc>
              <a:spcBef>
                <a:spcPts val="0"/>
              </a:spcBef>
              <a:spcAft>
                <a:spcPts val="0"/>
              </a:spcAft>
              <a:buSzPts val="1100"/>
              <a:buNone/>
            </a:pPr>
            <a:endParaRPr sz="2400" dirty="0"/>
          </a:p>
        </p:txBody>
      </p:sp>
      <p:sp>
        <p:nvSpPr>
          <p:cNvPr id="56" name="Google Shape;56;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7" name="Google Shape;317;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eaf12ce33_1_3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spcBef>
                <a:spcPts val="0"/>
              </a:spcBef>
              <a:spcAft>
                <a:spcPts val="0"/>
              </a:spcAft>
              <a:buClr>
                <a:schemeClr val="dk1"/>
              </a:buClr>
              <a:buSzPts val="2400"/>
              <a:buChar char="●"/>
            </a:pPr>
            <a:r>
              <a:rPr lang="en-US" sz="1100" dirty="0">
                <a:solidFill>
                  <a:schemeClr val="dk1"/>
                </a:solidFill>
              </a:rPr>
              <a:t>Learning from multiple types of data at the same time, also known as multi-task learning, can be a powerful technique for improving performance on multiple related tasks. The basic idea is that instead of training a separate neural network for each task, you train a single neural network that can perform well on all tasks simultaneously. Multi-task learning can be especially useful when the tasks share some common structure or information.</a:t>
            </a:r>
          </a:p>
          <a:p>
            <a:pPr marL="457200" lvl="0" indent="-381000" algn="just" rtl="0">
              <a:spcBef>
                <a:spcPts val="0"/>
              </a:spcBef>
              <a:spcAft>
                <a:spcPts val="0"/>
              </a:spcAft>
              <a:buClr>
                <a:schemeClr val="dk1"/>
              </a:buClr>
              <a:buSzPts val="2400"/>
              <a:buChar char="●"/>
            </a:pPr>
            <a:endParaRPr lang="en-US" sz="1100" dirty="0">
              <a:solidFill>
                <a:schemeClr val="dk1"/>
              </a:solidFill>
            </a:endParaRPr>
          </a:p>
          <a:p>
            <a:pPr marL="457200" lvl="0" indent="-381000" algn="just" rtl="0">
              <a:spcBef>
                <a:spcPts val="0"/>
              </a:spcBef>
              <a:spcAft>
                <a:spcPts val="0"/>
              </a:spcAft>
              <a:buClr>
                <a:schemeClr val="dk1"/>
              </a:buClr>
              <a:buSzPts val="2400"/>
              <a:buChar char="●"/>
            </a:pPr>
            <a:r>
              <a:rPr lang="en-US" sz="1100" dirty="0">
                <a:solidFill>
                  <a:schemeClr val="dk1"/>
                </a:solidFill>
              </a:rPr>
              <a:t>For example, suppose you are building a system for detecting emotions in text. You might have different tasks for detecting anger, sadness, and happiness. One approach would be to train separate neural networks for each task. However, you might find that these tasks share some common structure, such as certain words or phrases that are associated with specific emotions. In this case, you could use multi-task learning to train a single neural network that can detect all three emotions simultaneously.</a:t>
            </a:r>
          </a:p>
          <a:p>
            <a:pPr marL="457200" lvl="0" indent="-381000" algn="just" rtl="0">
              <a:spcBef>
                <a:spcPts val="0"/>
              </a:spcBef>
              <a:spcAft>
                <a:spcPts val="0"/>
              </a:spcAft>
              <a:buClr>
                <a:schemeClr val="dk1"/>
              </a:buClr>
              <a:buSzPts val="2400"/>
              <a:buChar char="●"/>
            </a:pPr>
            <a:r>
              <a:rPr lang="en-US" sz="1100" dirty="0">
                <a:solidFill>
                  <a:schemeClr val="dk1"/>
                </a:solidFill>
              </a:rPr>
              <a:t>There are a few key challenges when it comes to multi-task learning. </a:t>
            </a:r>
          </a:p>
          <a:p>
            <a:pPr marL="76200" lvl="0" algn="just" rtl="0">
              <a:spcBef>
                <a:spcPts val="0"/>
              </a:spcBef>
              <a:spcAft>
                <a:spcPts val="0"/>
              </a:spcAft>
              <a:buClr>
                <a:schemeClr val="dk1"/>
              </a:buClr>
              <a:buSzPts val="2400"/>
            </a:pPr>
            <a:r>
              <a:rPr lang="en-US" sz="1100" dirty="0">
                <a:solidFill>
                  <a:schemeClr val="dk1"/>
                </a:solidFill>
              </a:rPr>
              <a:t>	- One is determining how much to weight each task during training. You don't 	want to give too much weight to one task at the expense of the others, but you 	also don't want to give equal weight to all tasks if some are more important than 	others.</a:t>
            </a:r>
          </a:p>
          <a:p>
            <a:pPr marL="76200" lvl="0" algn="just" rtl="0">
              <a:spcBef>
                <a:spcPts val="0"/>
              </a:spcBef>
              <a:spcAft>
                <a:spcPts val="0"/>
              </a:spcAft>
              <a:buClr>
                <a:schemeClr val="dk1"/>
              </a:buClr>
              <a:buSzPts val="2400"/>
            </a:pPr>
            <a:r>
              <a:rPr lang="en-US" sz="1100" dirty="0">
                <a:solidFill>
                  <a:schemeClr val="dk1"/>
                </a:solidFill>
              </a:rPr>
              <a:t>	- Another challenge is determining how to share information between the tasks. 	You want to allow the network to learn from each task, but you also want to 	ensure that the network is not overfitting to one task at the expense of the 	others.</a:t>
            </a:r>
          </a:p>
          <a:p>
            <a:pPr marL="457200" lvl="0" indent="-381000" algn="just" rtl="0">
              <a:spcBef>
                <a:spcPts val="0"/>
              </a:spcBef>
              <a:spcAft>
                <a:spcPts val="0"/>
              </a:spcAft>
              <a:buClr>
                <a:schemeClr val="dk1"/>
              </a:buClr>
              <a:buSzPts val="2400"/>
              <a:buChar char="●"/>
            </a:pPr>
            <a:r>
              <a:rPr lang="en-US" sz="1100" dirty="0">
                <a:solidFill>
                  <a:schemeClr val="dk1"/>
                </a:solidFill>
              </a:rPr>
              <a:t>One common approach to multi-task learning is to use a shared representation. This means that you have a single neural network that takes in all the inputs for all the tasks, and then learns a common representation that is used for all tasks. This can be useful for capturing common structure between the tasks.</a:t>
            </a:r>
          </a:p>
          <a:p>
            <a:pPr marL="457200" lvl="0" indent="-381000" algn="just" rtl="0">
              <a:spcBef>
                <a:spcPts val="0"/>
              </a:spcBef>
              <a:spcAft>
                <a:spcPts val="0"/>
              </a:spcAft>
              <a:buClr>
                <a:schemeClr val="dk1"/>
              </a:buClr>
              <a:buSzPts val="2400"/>
              <a:buChar char="●"/>
            </a:pPr>
            <a:endParaRPr lang="en-US" sz="1100" dirty="0">
              <a:solidFill>
                <a:schemeClr val="dk1"/>
              </a:solidFill>
            </a:endParaRPr>
          </a:p>
          <a:p>
            <a:pPr marL="457200" lvl="0" indent="-381000" algn="just" rtl="0">
              <a:spcBef>
                <a:spcPts val="0"/>
              </a:spcBef>
              <a:spcAft>
                <a:spcPts val="0"/>
              </a:spcAft>
              <a:buClr>
                <a:schemeClr val="dk1"/>
              </a:buClr>
              <a:buSzPts val="2400"/>
              <a:buChar char="●"/>
            </a:pPr>
            <a:r>
              <a:rPr lang="en-US" sz="1100" dirty="0">
                <a:solidFill>
                  <a:schemeClr val="dk1"/>
                </a:solidFill>
              </a:rPr>
              <a:t>Another approach is to use task-specific layers, where each task has its own set of layers that are trained on top of the shared representation. This can be useful for capturing task-specific information.</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t>Overall, multi-task learning can be a powerful technique for improving performance on related tasks. By leveraging common structure between the tasks, you can train a single neural network that can perform well on multiple tasks simultaneously. However, there are also some challenges to multi-task learning, such as determining how much to weight each task and how to share information between the tasks.</a:t>
            </a:r>
          </a:p>
          <a:p>
            <a:pPr marL="171450" lvl="0" indent="-171450" algn="l" rtl="0">
              <a:lnSpc>
                <a:spcPct val="100000"/>
              </a:lnSpc>
              <a:spcBef>
                <a:spcPts val="0"/>
              </a:spcBef>
              <a:spcAft>
                <a:spcPts val="0"/>
              </a:spcAft>
              <a:buSzPts val="1100"/>
            </a:pPr>
            <a:endParaRPr dirty="0"/>
          </a:p>
        </p:txBody>
      </p:sp>
      <p:sp>
        <p:nvSpPr>
          <p:cNvPr id="345" name="Google Shape;345;g21eaf12ce33_1_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2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9" name="Google Shape;399;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1eaf12ce33_1_4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Transfer learning is a powerful idea in deep learning, where you can take the knowledge a neural network has learned from one task and apply it to a separate task. This is especially useful when you have a lot of data for the task you're transferring from and relatively little data for the task you're transferring to.</a:t>
            </a:r>
          </a:p>
          <a:p>
            <a:pPr marL="76200" lvl="0" algn="just" rtl="0">
              <a:lnSpc>
                <a:spcPct val="115000"/>
              </a:lnSpc>
              <a:spcBef>
                <a:spcPts val="0"/>
              </a:spcBef>
              <a:spcAft>
                <a:spcPts val="0"/>
              </a:spcAft>
              <a:buClr>
                <a:schemeClr val="dk1"/>
              </a:buClr>
              <a:buSzPts val="2400"/>
            </a:pPr>
            <a:r>
              <a:rPr lang="en-US" sz="1100" dirty="0">
                <a:solidFill>
                  <a:schemeClr val="dk1"/>
                </a:solidFill>
                <a:highlight>
                  <a:schemeClr val="lt1"/>
                </a:highlight>
              </a:rPr>
              <a:t>	- For example, if you've trained a neural network on image 	recognition 	with a million images and now you want to build a 	radiology 	diagnosis system with only a hundred x-ray scans, you 	can transfer 	the knowledge learned from image recognition to 	radiology 	diagnosis.</a:t>
            </a:r>
          </a:p>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To implement transfer learning, you first train a neural network on the source task, such as image recognition. Then, you remove the last output layer and create a new set of randomly initialized weights for the last layer to output the target task, such as radiology diagnosis. Depending on the amount of data you have, you may retrain only the last layer's weights or all the layers' weights.</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Transfer learning makes sense when the input for both tasks is the same, such as images or audio clips. It also makes sense when there is more data for the source task than for the target task and when low-level features from the source task could be helpful for learning the target task.</a:t>
            </a:r>
          </a:p>
          <a:p>
            <a:pPr marL="171450" lvl="0" indent="-171450" algn="l" rtl="0">
              <a:lnSpc>
                <a:spcPct val="100000"/>
              </a:lnSpc>
              <a:spcBef>
                <a:spcPts val="0"/>
              </a:spcBef>
              <a:spcAft>
                <a:spcPts val="0"/>
              </a:spcAft>
              <a:buSzPts val="1100"/>
            </a:pPr>
            <a:endParaRPr dirty="0"/>
          </a:p>
        </p:txBody>
      </p:sp>
      <p:sp>
        <p:nvSpPr>
          <p:cNvPr id="407" name="Google Shape;407;g21eaf12ce33_1_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5" name="Google Shape;435;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3afdcb60fa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By counting up the number of errors that fall into various different categories, you can get a sense of how worthwhile it might be to work on each of these different categories of errors. This can help you prioritize your efforts and understand how promising different approaches are. </a:t>
            </a:r>
          </a:p>
          <a:p>
            <a:pPr marL="76200" lvl="0" algn="just" rtl="0">
              <a:lnSpc>
                <a:spcPct val="115000"/>
              </a:lnSpc>
              <a:spcBef>
                <a:spcPts val="1500"/>
              </a:spcBef>
              <a:spcAft>
                <a:spcPts val="0"/>
              </a:spcAft>
              <a:buClr>
                <a:schemeClr val="dk1"/>
              </a:buClr>
              <a:buSzPts val="2400"/>
            </a:pPr>
            <a:r>
              <a:rPr lang="en-US" sz="1100" dirty="0">
                <a:solidFill>
                  <a:schemeClr val="dk1"/>
                </a:solidFill>
                <a:highlight>
                  <a:schemeClr val="lt1"/>
                </a:highlight>
              </a:rPr>
              <a:t>	- For example, if a large percentage of the errors are due to blurry images or 	great cats being misclassified as small cats, then you might focus on 	improving performance in those areas.</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During the error analysis process, you might also notice new categories of errors that you hadn't previously considered. </a:t>
            </a:r>
          </a:p>
          <a:p>
            <a:pPr marL="76200" lvl="0" algn="just" rtl="0">
              <a:lnSpc>
                <a:spcPct val="115000"/>
              </a:lnSpc>
              <a:spcBef>
                <a:spcPts val="0"/>
              </a:spcBef>
              <a:spcAft>
                <a:spcPts val="0"/>
              </a:spcAft>
              <a:buClr>
                <a:schemeClr val="dk1"/>
              </a:buClr>
              <a:buSzPts val="2400"/>
            </a:pPr>
            <a:r>
              <a:rPr lang="en-US" sz="1100" dirty="0">
                <a:solidFill>
                  <a:schemeClr val="dk1"/>
                </a:solidFill>
                <a:highlight>
                  <a:schemeClr val="lt1"/>
                </a:highlight>
              </a:rPr>
              <a:t>	- For example, you might notice that image filters like those used in Instagram 	or Snapchat are causing errors in your classifier. In that case, you can create 	new categories during the process and count up the fraction of examples that 	are mislabeled in different ways.</a:t>
            </a:r>
          </a:p>
          <a:p>
            <a:pPr marL="76200" lvl="0" algn="just" rtl="0">
              <a:lnSpc>
                <a:spcPct val="115000"/>
              </a:lnSpc>
              <a:spcBef>
                <a:spcPts val="1500"/>
              </a:spcBef>
              <a:spcAft>
                <a:spcPts val="0"/>
              </a:spcAft>
              <a:buClr>
                <a:schemeClr val="dk1"/>
              </a:buClr>
              <a:buSzPts val="2400"/>
            </a:pPr>
            <a:endParaRPr lang="en-US" sz="1100" dirty="0">
              <a:solidFill>
                <a:schemeClr val="dk1"/>
              </a:solidFill>
              <a:highlight>
                <a:schemeClr val="lt1"/>
              </a:highlight>
            </a:endParaRPr>
          </a:p>
          <a:p>
            <a:pPr marL="0" lvl="0" indent="0" algn="l" rtl="0">
              <a:lnSpc>
                <a:spcPct val="100000"/>
              </a:lnSpc>
              <a:spcBef>
                <a:spcPts val="0"/>
              </a:spcBef>
              <a:spcAft>
                <a:spcPts val="0"/>
              </a:spcAft>
              <a:buSzPts val="1100"/>
              <a:buNone/>
            </a:pPr>
            <a:endParaRPr dirty="0"/>
          </a:p>
        </p:txBody>
      </p:sp>
      <p:sp>
        <p:nvSpPr>
          <p:cNvPr id="63" name="Google Shape;63;g23afdcb60fa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3afdcb60fa_0_8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1" name="Google Shape;421;g23afdcb60fa_0_8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2" name="Google Shape;442;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1eaf12ce33_1_4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In traditional machine learning pipelines, the input data goes through several stages of processing, such as feature extraction, feature selection, and then finally prediction. End-to-end deep learning, on the other hand, seeks to learn a complete task from raw input data to the final output, without the need for manual feature engineering or other intermediate steps.</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In end-to-end learning, the neural network takes raw input data as its input, and directly outputs the final prediction or output. The neural network is trained end-to-end using backpropagation, adjusting the weights and biases of the network to minimize the error or loss between the predicted output and the ground truth labels.</a:t>
            </a:r>
          </a:p>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One benefit of end-to-end learning is that it can often produce better results than traditional machine learning pipelines, especially when dealing with complex tasks that have many intermediate steps. </a:t>
            </a:r>
          </a:p>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Another advantage is that it can be more efficient, since it eliminates the need for manual feature engineering and other intermediate steps, which can be time-consuming and error-prone.</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Some examples of end-to-end deep learning applications include image classification, object detection, speech recognition, and natural language processing. In these applications, the neural network takes the raw input data, such as images or audio, and directly outputs the final prediction, such as the class of the image or the text transcription of the speech.</a:t>
            </a:r>
          </a:p>
          <a:p>
            <a:pPr marL="457200" lvl="0" indent="-381000" algn="just" rtl="0">
              <a:lnSpc>
                <a:spcPct val="115000"/>
              </a:lnSpc>
              <a:spcBef>
                <a:spcPts val="1500"/>
              </a:spcBef>
              <a:spcAft>
                <a:spcPts val="0"/>
              </a:spcAft>
              <a:buClr>
                <a:schemeClr val="dk1"/>
              </a:buClr>
              <a:buSzPts val="2400"/>
              <a:buChar char="●"/>
            </a:pPr>
            <a:r>
              <a:rPr lang="en-US" sz="1100" dirty="0">
                <a:solidFill>
                  <a:schemeClr val="dk1"/>
                </a:solidFill>
                <a:highlight>
                  <a:schemeClr val="lt1"/>
                </a:highlight>
              </a:rPr>
              <a:t>However, end-to-end learning is not always the best approach for every task. For example, in some cases, it may be more efficient or accurate to use a traditional machine learning pipeline with manual feature engineering. Additionally, end-to-end learning can require large amounts of data and computing resources to train the neural network, which may not be feasible in some settings.</a:t>
            </a:r>
          </a:p>
          <a:p>
            <a:pPr marL="457200" lvl="0" indent="-381000" algn="just" rtl="0">
              <a:lnSpc>
                <a:spcPct val="115000"/>
              </a:lnSpc>
              <a:spcBef>
                <a:spcPts val="0"/>
              </a:spcBef>
              <a:spcAft>
                <a:spcPts val="0"/>
              </a:spcAft>
              <a:buClr>
                <a:schemeClr val="dk1"/>
              </a:buClr>
              <a:buSzPts val="2400"/>
              <a:buChar char="●"/>
            </a:pPr>
            <a:r>
              <a:rPr lang="en-US" sz="1100" dirty="0">
                <a:solidFill>
                  <a:schemeClr val="dk1"/>
                </a:solidFill>
                <a:highlight>
                  <a:schemeClr val="lt1"/>
                </a:highlight>
              </a:rPr>
              <a:t>Overall, end-to-end learning is a powerful technique in deep learning that can automate the entire machine learning pipeline, from raw input data to final output, without the need for manual feature engineering or other intermediate steps.</a:t>
            </a:r>
          </a:p>
          <a:p>
            <a:pPr marL="457200" lvl="0" indent="0" algn="just" rtl="0">
              <a:lnSpc>
                <a:spcPct val="115000"/>
              </a:lnSpc>
              <a:spcBef>
                <a:spcPts val="0"/>
              </a:spcBef>
              <a:spcAft>
                <a:spcPts val="0"/>
              </a:spcAft>
              <a:buNone/>
            </a:pPr>
            <a:endParaRPr lang="en-US" sz="1100" dirty="0">
              <a:solidFill>
                <a:schemeClr val="dk1"/>
              </a:solidFill>
              <a:highlight>
                <a:schemeClr val="lt1"/>
              </a:highlight>
            </a:endParaRPr>
          </a:p>
          <a:p>
            <a:pPr marL="457200" lvl="0" indent="-381000" algn="just" rtl="0">
              <a:lnSpc>
                <a:spcPct val="115000"/>
              </a:lnSpc>
              <a:spcBef>
                <a:spcPts val="0"/>
              </a:spcBef>
              <a:spcAft>
                <a:spcPts val="0"/>
              </a:spcAft>
              <a:buClr>
                <a:schemeClr val="dk1"/>
              </a:buClr>
              <a:buSzPts val="2400"/>
              <a:buChar char="●"/>
            </a:pPr>
            <a:endParaRPr lang="en-US" sz="1100" dirty="0">
              <a:solidFill>
                <a:schemeClr val="dk1"/>
              </a:solidFill>
              <a:highlight>
                <a:schemeClr val="lt1"/>
              </a:highlight>
            </a:endParaRPr>
          </a:p>
        </p:txBody>
      </p:sp>
      <p:sp>
        <p:nvSpPr>
          <p:cNvPr id="450" name="Google Shape;450;g21eaf12ce33_1_4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1" name="Google Shape;471;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6" name="Google Shape;486;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1eaf12ce33_1_5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spcBef>
                <a:spcPts val="0"/>
              </a:spcBef>
              <a:spcAft>
                <a:spcPts val="0"/>
              </a:spcAft>
              <a:buClr>
                <a:schemeClr val="dk1"/>
              </a:buClr>
              <a:buSzPts val="2400"/>
              <a:buChar char="●"/>
            </a:pPr>
            <a:r>
              <a:rPr lang="en-US" sz="1100" dirty="0">
                <a:solidFill>
                  <a:schemeClr val="dk1"/>
                </a:solidFill>
              </a:rPr>
              <a:t>End-to-end learning is a deep learning approach that aims to replace multiple stages of processing with a single neural network. Traditionally, many data processing systems required multiple stages of processing to achieve a goal.</a:t>
            </a:r>
          </a:p>
          <a:p>
            <a:pPr marL="76200" lvl="0" algn="just" rtl="0">
              <a:spcBef>
                <a:spcPts val="0"/>
              </a:spcBef>
              <a:spcAft>
                <a:spcPts val="0"/>
              </a:spcAft>
              <a:buClr>
                <a:schemeClr val="dk1"/>
              </a:buClr>
              <a:buSzPts val="2400"/>
            </a:pPr>
            <a:r>
              <a:rPr lang="en-US" sz="1100" dirty="0">
                <a:solidFill>
                  <a:schemeClr val="dk1"/>
                </a:solidFill>
              </a:rPr>
              <a:t>	- For instance, speech recognition systems needed to extract hand-	designed features of the audio, apply machine learning algorithms to find 	the phonemes in the audio clip, string together phonemes to form 	individual words, and then string those together to form the transcripts of 	the audio clip. In contrast, end-to-end deep learning can train a single 	neural network to input the audio clip and output the transcript directly.</a:t>
            </a:r>
          </a:p>
          <a:p>
            <a:pPr marL="76200" lvl="0" algn="just" rtl="0">
              <a:spcBef>
                <a:spcPts val="0"/>
              </a:spcBef>
              <a:spcAft>
                <a:spcPts val="0"/>
              </a:spcAft>
              <a:buClr>
                <a:schemeClr val="dk1"/>
              </a:buClr>
              <a:buSzPts val="2400"/>
            </a:pPr>
            <a:endParaRPr lang="en-US" sz="1100" dirty="0">
              <a:solidFill>
                <a:schemeClr val="dk1"/>
              </a:solidFill>
            </a:endParaRPr>
          </a:p>
          <a:p>
            <a:pPr marL="457200" lvl="0" indent="-381000" algn="just" rtl="0">
              <a:spcBef>
                <a:spcPts val="0"/>
              </a:spcBef>
              <a:spcAft>
                <a:spcPts val="0"/>
              </a:spcAft>
              <a:buClr>
                <a:schemeClr val="dk1"/>
              </a:buClr>
              <a:buSzPts val="2400"/>
              <a:buChar char="●"/>
            </a:pPr>
            <a:r>
              <a:rPr lang="en-US" sz="1100" dirty="0">
                <a:solidFill>
                  <a:schemeClr val="dk1"/>
                </a:solidFill>
              </a:rPr>
              <a:t>However, end-to-end deep learning requires a large amount of data before it works well. There are also intermediate approaches where the neural network learns to output the phonemes of the audio clip and then undergoes other stages.</a:t>
            </a:r>
          </a:p>
          <a:p>
            <a:pPr marL="457200" lvl="0" indent="-381000" algn="just" rtl="0">
              <a:spcBef>
                <a:spcPts val="0"/>
              </a:spcBef>
              <a:spcAft>
                <a:spcPts val="0"/>
              </a:spcAft>
              <a:buSzPts val="2400"/>
              <a:buChar char="●"/>
            </a:pPr>
            <a:r>
              <a:rPr lang="en-US" sz="1100" dirty="0"/>
              <a:t>End-to-end learning works better for some tasks than others. For example, it works well for machine translation, where large datasets of English-French sentence pairs are available. </a:t>
            </a:r>
          </a:p>
          <a:p>
            <a:pPr marL="457200" lvl="0" indent="-381000" algn="just" rtl="0">
              <a:spcBef>
                <a:spcPts val="0"/>
              </a:spcBef>
              <a:spcAft>
                <a:spcPts val="0"/>
              </a:spcAft>
              <a:buSzPts val="2400"/>
              <a:buChar char="●"/>
            </a:pPr>
            <a:r>
              <a:rPr lang="en-US" sz="1100" dirty="0"/>
              <a:t>However, it may not work as well for tasks like estimating the age of a child from an X-ray image, where breaking down the problem into two steps may be more effective. In this case, step one involves recognizing the bones in the image, and step two involves estimating the age of the child based on the lengths of the bones.</a:t>
            </a:r>
          </a:p>
          <a:p>
            <a:pPr marL="457200" lvl="0" indent="-381000" algn="just" rtl="0">
              <a:spcBef>
                <a:spcPts val="0"/>
              </a:spcBef>
              <a:spcAft>
                <a:spcPts val="0"/>
              </a:spcAft>
              <a:buSzPts val="2400"/>
              <a:buChar char="●"/>
            </a:pPr>
            <a:r>
              <a:rPr lang="en-US" sz="1100" dirty="0"/>
              <a:t>In conclusion, end-to-end deep learning is an exciting development in deep learning that can simplify complex machine learning systems. However, it is not always the best approach and requires large amounts of data to work well. Researchers should consider the nature of the task and the availability of data when deciding whether to use end-to-end deep learning or other approaches.</a:t>
            </a:r>
          </a:p>
          <a:p>
            <a:pPr marL="171450" lvl="0" indent="-171450" algn="l" rtl="0">
              <a:lnSpc>
                <a:spcPct val="100000"/>
              </a:lnSpc>
              <a:spcBef>
                <a:spcPts val="0"/>
              </a:spcBef>
              <a:spcAft>
                <a:spcPts val="0"/>
              </a:spcAft>
              <a:buSzPts val="1100"/>
            </a:pPr>
            <a:endParaRPr dirty="0"/>
          </a:p>
        </p:txBody>
      </p:sp>
      <p:sp>
        <p:nvSpPr>
          <p:cNvPr id="502" name="Google Shape;502;g21eaf12ce33_1_5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3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6" name="Google Shape;516;p3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3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4" name="Google Shape;524;p3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afdcb60fa_0_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highlight>
                  <a:schemeClr val="lt1"/>
                </a:highlight>
              </a:rPr>
              <a:t>If you find that some of the examples in your dev set are mislabeled, you should correct them as soon as possible. This can involve manually correcting the labels, or using crowd-sourcing or other methods to get additional labeling help. By doing this, you can ensure that your error analysis is more accurate and that your algorithm is trained on the correct data.</a:t>
            </a:r>
          </a:p>
          <a:p>
            <a:pPr marL="0" lvl="0" indent="0" algn="l" rtl="0">
              <a:lnSpc>
                <a:spcPct val="100000"/>
              </a:lnSpc>
              <a:spcBef>
                <a:spcPts val="0"/>
              </a:spcBef>
              <a:spcAft>
                <a:spcPts val="0"/>
              </a:spcAft>
              <a:buSzPts val="1100"/>
              <a:buNone/>
            </a:pPr>
            <a:endParaRPr dirty="0"/>
          </a:p>
        </p:txBody>
      </p:sp>
      <p:sp>
        <p:nvSpPr>
          <p:cNvPr id="70" name="Google Shape;70;g23afdcb60fa_0_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3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3" name="Google Shape;533;p3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3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0" name="Google Shape;550;p3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457200" lvl="0" indent="-381000" algn="just" rtl="0">
              <a:spcBef>
                <a:spcPts val="0"/>
              </a:spcBef>
              <a:spcAft>
                <a:spcPts val="0"/>
              </a:spcAft>
              <a:buClr>
                <a:schemeClr val="dk1"/>
              </a:buClr>
              <a:buSzPts val="2400"/>
              <a:buChar char="●"/>
            </a:pPr>
            <a:r>
              <a:rPr lang="en-US" sz="1100" dirty="0">
                <a:solidFill>
                  <a:schemeClr val="dk1"/>
                </a:solidFill>
              </a:rPr>
              <a:t>In machine learning, an end-to-end approach refers to a system where the input data is fed directly into the algorithm and the output is the final result, without any intermediate steps or manual feature engineering. One of the benefits of this approach is that it allows the data to speak for itself, and the algorithm can capture whatever statistics are in the data rather than being forced to reflect human preconceptions. This can result in better performance when dealing with complex problems that are difficult to hand design features for.</a:t>
            </a:r>
          </a:p>
          <a:p>
            <a:pPr marL="457200" lvl="0" indent="-381000" algn="just" rtl="0">
              <a:spcBef>
                <a:spcPts val="0"/>
              </a:spcBef>
              <a:spcAft>
                <a:spcPts val="0"/>
              </a:spcAft>
              <a:buClr>
                <a:schemeClr val="dk1"/>
              </a:buClr>
              <a:buSzPts val="2400"/>
              <a:buChar char="●"/>
            </a:pPr>
            <a:r>
              <a:rPr lang="en-US" sz="1100" dirty="0">
                <a:solidFill>
                  <a:schemeClr val="dk1"/>
                </a:solidFill>
              </a:rPr>
              <a:t>However, one downside of end-to-end deep learning is that it may require a large amount of data to learn the complex mapping from input to output directly. Another disadvantage is that it excludes potentially useful hand-designed components, which can be helpful when dealing with a small training set. In such cases, hand-designed components can help inject human knowledge into the algorithm, and they can be helpful for learning more from less data.</a:t>
            </a:r>
          </a:p>
          <a:p>
            <a:pPr marL="457200" lvl="0" indent="-381000" algn="just" rtl="0">
              <a:spcBef>
                <a:spcPts val="0"/>
              </a:spcBef>
              <a:spcAft>
                <a:spcPts val="0"/>
              </a:spcAft>
              <a:buSzPts val="2400"/>
              <a:buChar char="●"/>
            </a:pPr>
            <a:r>
              <a:rPr lang="en-US" sz="1100" dirty="0"/>
              <a:t>When deciding whether or not to use end-to-end deep learning, one should consider the complexity of the task and whether or not there is sufficient data to learn the function mapping from input to output directly. In some cases, it may be more promising to use a combination of machine learning and hand-designed components to solve a problem. For example, in autonomous driving, deep learning can be used to detect other cars and pedestrians, but motion planning and control algorithms may be needed to plan and execute the car's route safely.</a:t>
            </a:r>
          </a:p>
          <a:p>
            <a:pPr marL="457200" lvl="0" indent="-381000" algn="just" rtl="0">
              <a:spcBef>
                <a:spcPts val="0"/>
              </a:spcBef>
              <a:spcAft>
                <a:spcPts val="0"/>
              </a:spcAft>
              <a:buSzPts val="2400"/>
              <a:buChar char="●"/>
            </a:pPr>
            <a:r>
              <a:rPr lang="en-US" sz="1100" dirty="0"/>
              <a:t>In summary, while end-to-end deep learning can sometimes work well, it is important to be mindful of where it is applied and whether or not there is sufficient data to support it. By carefully choosing what types of X to Y mappings to learn and considering the availability of data, machine learning engineers can create more effective and efficient systems.</a:t>
            </a:r>
          </a:p>
          <a:p>
            <a:pPr marL="171450" lvl="0" indent="-171450" algn="l" rtl="0">
              <a:lnSpc>
                <a:spcPct val="100000"/>
              </a:lnSpc>
              <a:spcBef>
                <a:spcPts val="0"/>
              </a:spcBef>
              <a:spcAft>
                <a:spcPts val="0"/>
              </a:spcAft>
              <a:buSzPts val="1100"/>
            </a:pPr>
            <a:endParaRPr dirty="0"/>
          </a:p>
        </p:txBody>
      </p:sp>
      <p:sp>
        <p:nvSpPr>
          <p:cNvPr id="558" name="Google Shape;558;p3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eaf12ce33_1_7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2" name="Google Shape;572;g21eaf12ce33_1_7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9" name="Google Shape;579;p3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1eaf12ce33_0_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7" name="Google Shape;77;g21eaf12ce33_0_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 name="Google Shape;96;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highlight>
                  <a:schemeClr val="lt1"/>
                </a:highlight>
              </a:rPr>
              <a:t>The process of supervised learning involves input X and output labels Y, and sometimes you may find that some of the Y labels are incorrect, meaning they were labeled incorrectly by a human labeler. These errors may or may not be worth fixing. Deep learning algorithms are usually quite robust to random errors in the training set, as long as the errors are not systematic. So, random or near-random errors can be left as they are, and not much effort needs to be spent on fixing them. However, if the errors are systematic, then they could cause the algorithm to learn incorrectly.</a:t>
            </a:r>
          </a:p>
          <a:p>
            <a:pPr marL="0" lvl="0" indent="0" algn="l" rtl="0">
              <a:lnSpc>
                <a:spcPct val="100000"/>
              </a:lnSpc>
              <a:spcBef>
                <a:spcPts val="0"/>
              </a:spcBef>
              <a:spcAft>
                <a:spcPts val="0"/>
              </a:spcAft>
              <a:buSzPts val="1100"/>
              <a:buNone/>
            </a:pPr>
            <a:endParaRPr dirty="0"/>
          </a:p>
        </p:txBody>
      </p:sp>
      <p:sp>
        <p:nvSpPr>
          <p:cNvPr id="104" name="Google Shape;104;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734898" y="1268310"/>
            <a:ext cx="10722203" cy="176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734898" y="1268310"/>
            <a:ext cx="10722203" cy="17653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734898" y="1268310"/>
            <a:ext cx="10722203" cy="176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10411" y="2107971"/>
            <a:ext cx="4212590" cy="37801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3200" b="0" i="0" u="sng">
                <a:solidFill>
                  <a:schemeClr val="dk1"/>
                </a:solidFill>
                <a:latin typeface="Cambria"/>
                <a:ea typeface="Cambria"/>
                <a:cs typeface="Cambria"/>
                <a:sym typeface="Cambria"/>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0" name="Google Shape;20;p3"/>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34898" y="1268310"/>
            <a:ext cx="10722203" cy="1765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261620" y="139700"/>
            <a:ext cx="11668759" cy="6959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5"/>
        <p:cNvGrpSpPr/>
        <p:nvPr/>
      </p:nvGrpSpPr>
      <p:grpSpPr>
        <a:xfrm>
          <a:off x="0" y="0"/>
          <a:ext cx="0" cy="0"/>
          <a:chOff x="0" y="0"/>
          <a:chExt cx="0" cy="0"/>
        </a:xfrm>
      </p:grpSpPr>
      <p:sp>
        <p:nvSpPr>
          <p:cNvPr id="36" name="Google Shape;36;p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4898" y="1268310"/>
            <a:ext cx="10722203" cy="17653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34898" y="1268310"/>
            <a:ext cx="10722203" cy="17653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1.png"/><Relationship Id="rId4" Type="http://schemas.openxmlformats.org/officeDocument/2006/relationships/image" Target="../media/image28.png"/><Relationship Id="rId9"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33.png"/><Relationship Id="rId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1.png"/><Relationship Id="rId4" Type="http://schemas.openxmlformats.org/officeDocument/2006/relationships/image" Target="../media/image55.png"/><Relationship Id="rId9"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4.png"/><Relationship Id="rId7"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png"/><Relationship Id="rId4" Type="http://schemas.openxmlformats.org/officeDocument/2006/relationships/image" Target="../media/image61.png"/><Relationship Id="rId9"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2694324" y="192750"/>
            <a:ext cx="7795500" cy="2392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b="1">
                <a:solidFill>
                  <a:srgbClr val="0F0F0F"/>
                </a:solidFill>
                <a:highlight>
                  <a:srgbClr val="FFFFFF"/>
                </a:highlight>
                <a:latin typeface="Roboto"/>
                <a:ea typeface="Roboto"/>
                <a:cs typeface="Roboto"/>
                <a:sym typeface="Roboto"/>
              </a:rPr>
              <a:t>Error Analysis</a:t>
            </a:r>
            <a:endParaRPr b="1">
              <a:solidFill>
                <a:srgbClr val="0F0F0F"/>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2300" b="1">
              <a:solidFill>
                <a:srgbClr val="0F0F0F"/>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
        <p:nvSpPr>
          <p:cNvPr id="44" name="Google Shape;44;p7"/>
          <p:cNvSpPr txBox="1">
            <a:spLocks noGrp="1"/>
          </p:cNvSpPr>
          <p:nvPr>
            <p:ph type="body" idx="1"/>
          </p:nvPr>
        </p:nvSpPr>
        <p:spPr>
          <a:xfrm>
            <a:off x="4736499" y="1944450"/>
            <a:ext cx="7547100" cy="4349100"/>
          </a:xfrm>
          <a:prstGeom prst="rect">
            <a:avLst/>
          </a:prstGeom>
          <a:noFill/>
          <a:ln>
            <a:noFill/>
          </a:ln>
        </p:spPr>
        <p:txBody>
          <a:bodyPr spcFirstLastPara="1" wrap="square" lIns="0" tIns="0" rIns="0" bIns="0" anchor="t" anchorCtr="0">
            <a:spAutoFit/>
          </a:bodyPr>
          <a:lstStyle/>
          <a:p>
            <a:pPr marL="1736725" marR="5080" lvl="0" indent="-1724660" algn="l" rtl="0">
              <a:lnSpc>
                <a:spcPct val="119697"/>
              </a:lnSpc>
              <a:spcBef>
                <a:spcPts val="0"/>
              </a:spcBef>
              <a:spcAft>
                <a:spcPts val="0"/>
              </a:spcAft>
              <a:buSzPts val="1400"/>
              <a:buNone/>
            </a:pPr>
            <a:r>
              <a:rPr lang="en-US" sz="2400"/>
              <a:t>1 Carrying out error analysis</a:t>
            </a:r>
            <a:endParaRPr sz="2400"/>
          </a:p>
          <a:p>
            <a:pPr marL="1736725" marR="5080" lvl="0" indent="-1724660" algn="l" rtl="0">
              <a:lnSpc>
                <a:spcPct val="119697"/>
              </a:lnSpc>
              <a:spcBef>
                <a:spcPts val="0"/>
              </a:spcBef>
              <a:spcAft>
                <a:spcPts val="0"/>
              </a:spcAft>
              <a:buSzPts val="1400"/>
              <a:buNone/>
            </a:pPr>
            <a:r>
              <a:rPr lang="en-US" sz="2400"/>
              <a:t>2 Cleaning up Incorrectly labeled data</a:t>
            </a:r>
            <a:endParaRPr sz="2400"/>
          </a:p>
          <a:p>
            <a:pPr marL="1736725" marR="5080" lvl="0" indent="-1724660" algn="l" rtl="0">
              <a:lnSpc>
                <a:spcPct val="119697"/>
              </a:lnSpc>
              <a:spcBef>
                <a:spcPts val="0"/>
              </a:spcBef>
              <a:spcAft>
                <a:spcPts val="0"/>
              </a:spcAft>
              <a:buSzPts val="1400"/>
              <a:buNone/>
            </a:pPr>
            <a:r>
              <a:rPr lang="en-US" sz="2400"/>
              <a:t>3 Build your first system quickly, then iterate</a:t>
            </a:r>
            <a:endParaRPr sz="2400"/>
          </a:p>
          <a:p>
            <a:pPr marL="1736725" marR="5080" lvl="0" indent="-1724660" algn="l" rtl="0">
              <a:lnSpc>
                <a:spcPct val="119697"/>
              </a:lnSpc>
              <a:spcBef>
                <a:spcPts val="0"/>
              </a:spcBef>
              <a:spcAft>
                <a:spcPts val="0"/>
              </a:spcAft>
              <a:buSzPts val="1400"/>
              <a:buNone/>
            </a:pPr>
            <a:r>
              <a:rPr lang="en-US" sz="2400"/>
              <a:t>4 Training and testing on different distributions</a:t>
            </a:r>
            <a:endParaRPr sz="2400"/>
          </a:p>
          <a:p>
            <a:pPr marL="1736725" marR="5080" lvl="0" indent="-1724660" algn="l" rtl="0">
              <a:lnSpc>
                <a:spcPct val="119697"/>
              </a:lnSpc>
              <a:spcBef>
                <a:spcPts val="0"/>
              </a:spcBef>
              <a:spcAft>
                <a:spcPts val="0"/>
              </a:spcAft>
              <a:buSzPts val="1400"/>
              <a:buNone/>
            </a:pPr>
            <a:r>
              <a:rPr lang="en-US" sz="2400"/>
              <a:t>5 Bias and Variance with mismatched data distributions</a:t>
            </a:r>
            <a:endParaRPr sz="2400"/>
          </a:p>
          <a:p>
            <a:pPr marL="1736725" marR="5080" lvl="0" indent="-1724660" algn="l" rtl="0">
              <a:lnSpc>
                <a:spcPct val="119697"/>
              </a:lnSpc>
              <a:spcBef>
                <a:spcPts val="0"/>
              </a:spcBef>
              <a:spcAft>
                <a:spcPts val="0"/>
              </a:spcAft>
              <a:buSzPts val="1400"/>
              <a:buNone/>
            </a:pPr>
            <a:r>
              <a:rPr lang="en-US" sz="2400"/>
              <a:t>6 Addressing data mismatch</a:t>
            </a:r>
            <a:endParaRPr sz="2400"/>
          </a:p>
          <a:p>
            <a:pPr marL="1736725" marR="5080" lvl="0" indent="-1724660" algn="l" rtl="0">
              <a:lnSpc>
                <a:spcPct val="119697"/>
              </a:lnSpc>
              <a:spcBef>
                <a:spcPts val="0"/>
              </a:spcBef>
              <a:spcAft>
                <a:spcPts val="0"/>
              </a:spcAft>
              <a:buSzPts val="1400"/>
              <a:buNone/>
            </a:pPr>
            <a:r>
              <a:rPr lang="en-US" sz="2400"/>
              <a:t>7 Transfer learning</a:t>
            </a:r>
            <a:endParaRPr sz="2400"/>
          </a:p>
          <a:p>
            <a:pPr marL="1736725" marR="5080" lvl="0" indent="-1724660" algn="l" rtl="0">
              <a:lnSpc>
                <a:spcPct val="119697"/>
              </a:lnSpc>
              <a:spcBef>
                <a:spcPts val="0"/>
              </a:spcBef>
              <a:spcAft>
                <a:spcPts val="0"/>
              </a:spcAft>
              <a:buSzPts val="1400"/>
              <a:buNone/>
            </a:pPr>
            <a:r>
              <a:rPr lang="en-US" sz="2400"/>
              <a:t>8 Multi-task learning</a:t>
            </a:r>
            <a:endParaRPr sz="2400"/>
          </a:p>
          <a:p>
            <a:pPr marL="1736725" marR="5080" lvl="0" indent="-1724660" algn="l" rtl="0">
              <a:lnSpc>
                <a:spcPct val="119697"/>
              </a:lnSpc>
              <a:spcBef>
                <a:spcPts val="0"/>
              </a:spcBef>
              <a:spcAft>
                <a:spcPts val="0"/>
              </a:spcAft>
              <a:buSzPts val="1400"/>
              <a:buNone/>
            </a:pPr>
            <a:r>
              <a:rPr lang="en-US" sz="2400"/>
              <a:t>9 What is end-to-end deep learning</a:t>
            </a:r>
            <a:endParaRPr sz="2400"/>
          </a:p>
          <a:p>
            <a:pPr marL="0" lvl="0" indent="0" algn="l" rtl="0">
              <a:lnSpc>
                <a:spcPct val="115757"/>
              </a:lnSpc>
              <a:spcBef>
                <a:spcPts val="0"/>
              </a:spcBef>
              <a:spcAft>
                <a:spcPts val="0"/>
              </a:spcAft>
              <a:buClr>
                <a:schemeClr val="dk1"/>
              </a:buClr>
              <a:buSzPts val="1400"/>
              <a:buFont typeface="Arial"/>
              <a:buNone/>
            </a:pPr>
            <a:r>
              <a:rPr lang="en-US" sz="2400"/>
              <a:t>10 Whether to use end-to-end learning</a:t>
            </a:r>
            <a:endParaRPr sz="2400"/>
          </a:p>
        </p:txBody>
      </p:sp>
      <p:pic>
        <p:nvPicPr>
          <p:cNvPr id="45" name="Google Shape;45;p7"/>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sp>
        <p:nvSpPr>
          <p:cNvPr id="114" name="Google Shape;114;p16"/>
          <p:cNvSpPr txBox="1"/>
          <p:nvPr/>
        </p:nvSpPr>
        <p:spPr>
          <a:xfrm>
            <a:off x="347873" y="1236520"/>
            <a:ext cx="10386600" cy="3169950"/>
          </a:xfrm>
          <a:prstGeom prst="rect">
            <a:avLst/>
          </a:prstGeom>
          <a:noFill/>
          <a:ln>
            <a:noFill/>
          </a:ln>
        </p:spPr>
        <p:txBody>
          <a:bodyPr spcFirstLastPara="1" wrap="square" lIns="0" tIns="4425" rIns="0" bIns="0" anchor="t" anchorCtr="0">
            <a:spAutoFit/>
          </a:bodyPr>
          <a:lstStyle/>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Additionally, if you decide to fix the incorrect labels in your dev set or test set, it's important to make sure that you correct all instances of the incorrect label, not just the ones that you noticed during error analysis. You can do this by going through the entire dev or test set and checking all labels. Finally, it's important to note that fixing incorrect labels in the dev or test set may require retraining your algorithm, which can be time-consuming and may also require additional labeled data.</a:t>
            </a:r>
            <a:endParaRPr sz="2400" dirty="0">
              <a:solidFill>
                <a:schemeClr val="dk1"/>
              </a:solidFill>
              <a:highlight>
                <a:schemeClr val="lt1"/>
              </a:highlight>
            </a:endParaRPr>
          </a:p>
        </p:txBody>
      </p:sp>
      <p:pic>
        <p:nvPicPr>
          <p:cNvPr id="115" name="Google Shape;115;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 name="Google Shape;106;p15"/>
          <p:cNvSpPr txBox="1">
            <a:spLocks noGrp="1"/>
          </p:cNvSpPr>
          <p:nvPr>
            <p:ph type="title"/>
          </p:nvPr>
        </p:nvSpPr>
        <p:spPr>
          <a:xfrm>
            <a:off x="261627" y="139700"/>
            <a:ext cx="10472846" cy="936154"/>
          </a:xfrm>
          <a:prstGeom prst="rect">
            <a:avLst/>
          </a:prstGeom>
          <a:noFill/>
          <a:ln>
            <a:noFill/>
          </a:ln>
        </p:spPr>
        <p:txBody>
          <a:bodyPr spcFirstLastPara="1" wrap="square" lIns="0" tIns="12700" rIns="0" bIns="0" anchor="t" anchorCtr="0">
            <a:spAutoFit/>
          </a:bodyPr>
          <a:lstStyle/>
          <a:p>
            <a:pPr marL="12700" marR="5080" lvl="0" indent="4445" algn="ctr" rtl="0">
              <a:lnSpc>
                <a:spcPct val="119696"/>
              </a:lnSpc>
              <a:spcBef>
                <a:spcPts val="0"/>
              </a:spcBef>
              <a:spcAft>
                <a:spcPts val="0"/>
              </a:spcAft>
              <a:buClr>
                <a:schemeClr val="dk1"/>
              </a:buClr>
              <a:buSzPts val="6600"/>
              <a:buFont typeface="Arial"/>
              <a:buNone/>
            </a:pPr>
            <a:r>
              <a:rPr lang="en-US" sz="5000" dirty="0">
                <a:latin typeface="+mn-lt"/>
              </a:rPr>
              <a:t>Cleaning up Incorrectly labeled data</a:t>
            </a:r>
            <a:endParaRPr sz="50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19"/>
        <p:cNvGrpSpPr/>
        <p:nvPr/>
      </p:nvGrpSpPr>
      <p:grpSpPr>
        <a:xfrm>
          <a:off x="0" y="0"/>
          <a:ext cx="0" cy="0"/>
          <a:chOff x="0" y="0"/>
          <a:chExt cx="0" cy="0"/>
        </a:xfrm>
      </p:grpSpPr>
      <p:sp>
        <p:nvSpPr>
          <p:cNvPr id="121" name="Google Shape;121;p17"/>
          <p:cNvSpPr txBox="1"/>
          <p:nvPr/>
        </p:nvSpPr>
        <p:spPr>
          <a:xfrm>
            <a:off x="444587" y="1236520"/>
            <a:ext cx="11187635" cy="1895755"/>
          </a:xfrm>
          <a:prstGeom prst="rect">
            <a:avLst/>
          </a:prstGeom>
          <a:noFill/>
          <a:ln>
            <a:noFill/>
          </a:ln>
        </p:spPr>
        <p:txBody>
          <a:bodyPr spcFirstLastPara="1" wrap="square" lIns="0" tIns="4425" rIns="0" bIns="0" anchor="t" anchorCtr="0">
            <a:spAutoFit/>
          </a:bodyPr>
          <a:lstStyle/>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Error analysis is indeed a crucial step in improving the accuracy of machine learning algorithms. By examining the errors made by the algorithm, you can gain insights into what areas need improvement and prioritize your efforts accordingly.</a:t>
            </a:r>
            <a:endParaRPr sz="2400" dirty="0">
              <a:solidFill>
                <a:schemeClr val="dk1"/>
              </a:solidFill>
              <a:highlight>
                <a:schemeClr val="lt1"/>
              </a:highlight>
            </a:endParaRPr>
          </a:p>
        </p:txBody>
      </p:sp>
      <p:pic>
        <p:nvPicPr>
          <p:cNvPr id="122" name="Google Shape;122;p17"/>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 name="Google Shape;106;p15"/>
          <p:cNvSpPr txBox="1">
            <a:spLocks noGrp="1"/>
          </p:cNvSpPr>
          <p:nvPr>
            <p:ph type="title"/>
          </p:nvPr>
        </p:nvSpPr>
        <p:spPr>
          <a:xfrm>
            <a:off x="261627" y="139700"/>
            <a:ext cx="10472846" cy="936154"/>
          </a:xfrm>
          <a:prstGeom prst="rect">
            <a:avLst/>
          </a:prstGeom>
          <a:noFill/>
          <a:ln>
            <a:noFill/>
          </a:ln>
        </p:spPr>
        <p:txBody>
          <a:bodyPr spcFirstLastPara="1" wrap="square" lIns="0" tIns="12700" rIns="0" bIns="0" anchor="t" anchorCtr="0">
            <a:spAutoFit/>
          </a:bodyPr>
          <a:lstStyle/>
          <a:p>
            <a:pPr marL="12700" marR="5080" lvl="0" indent="4445" algn="ctr" rtl="0">
              <a:lnSpc>
                <a:spcPct val="119696"/>
              </a:lnSpc>
              <a:spcBef>
                <a:spcPts val="0"/>
              </a:spcBef>
              <a:spcAft>
                <a:spcPts val="0"/>
              </a:spcAft>
              <a:buClr>
                <a:schemeClr val="dk1"/>
              </a:buClr>
              <a:buSzPts val="6600"/>
              <a:buFont typeface="Arial"/>
              <a:buNone/>
            </a:pPr>
            <a:r>
              <a:rPr lang="en-US" sz="5000" dirty="0">
                <a:latin typeface="+mn-lt"/>
              </a:rPr>
              <a:t>Cleaning up Incorrectly labeled data</a:t>
            </a:r>
            <a:endParaRPr sz="5000" dirty="0">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261620" y="139700"/>
            <a:ext cx="74232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n-lt"/>
                <a:ea typeface="Cambria"/>
                <a:cs typeface="Cambria"/>
                <a:sym typeface="Cambria"/>
              </a:rPr>
              <a:t>Incorrectly labeled examples</a:t>
            </a:r>
            <a:endParaRPr sz="4400" dirty="0">
              <a:latin typeface="+mn-lt"/>
              <a:ea typeface="Cambria"/>
              <a:cs typeface="Cambria"/>
              <a:sym typeface="Cambria"/>
            </a:endParaRPr>
          </a:p>
        </p:txBody>
      </p:sp>
      <p:sp>
        <p:nvSpPr>
          <p:cNvPr id="143" name="Google Shape;143;p18"/>
          <p:cNvSpPr txBox="1"/>
          <p:nvPr/>
        </p:nvSpPr>
        <p:spPr>
          <a:xfrm>
            <a:off x="277579" y="3664226"/>
            <a:ext cx="11394831" cy="1009102"/>
          </a:xfrm>
          <a:prstGeom prst="rect">
            <a:avLst/>
          </a:prstGeom>
          <a:noFill/>
          <a:ln>
            <a:noFill/>
          </a:ln>
        </p:spPr>
        <p:txBody>
          <a:bodyPr spcFirstLastPara="1" wrap="square" lIns="0" tIns="4425" rIns="0" bIns="0" anchor="t" anchorCtr="0">
            <a:spAutoFit/>
          </a:bodyPr>
          <a:lstStyle/>
          <a:p>
            <a:pPr marL="12700" marR="5080" lvl="0" indent="0" algn="l" rtl="0">
              <a:lnSpc>
                <a:spcPct val="101600"/>
              </a:lnSpc>
              <a:spcBef>
                <a:spcPts val="0"/>
              </a:spcBef>
              <a:spcAft>
                <a:spcPts val="0"/>
              </a:spcAft>
              <a:buClr>
                <a:srgbClr val="000000"/>
              </a:buClr>
              <a:buSzPts val="3200"/>
              <a:buFont typeface="Arial"/>
              <a:buNone/>
            </a:pPr>
            <a:r>
              <a:rPr lang="en-US" sz="3200" b="0" i="0" u="none" strike="noStrike" cap="none" dirty="0">
                <a:solidFill>
                  <a:srgbClr val="000000"/>
                </a:solidFill>
                <a:latin typeface="+mj-lt"/>
                <a:ea typeface="Cambria"/>
                <a:cs typeface="Cambria"/>
                <a:sym typeface="Cambria"/>
              </a:rPr>
              <a:t>DL algorithms are quite robust to random errors in the training set.</a:t>
            </a:r>
            <a:endParaRPr sz="3200" b="0" i="0" u="none" strike="noStrike" cap="none" dirty="0">
              <a:solidFill>
                <a:srgbClr val="000000"/>
              </a:solidFill>
              <a:latin typeface="+mj-lt"/>
              <a:ea typeface="Cambria"/>
              <a:cs typeface="Cambria"/>
              <a:sym typeface="Cambria"/>
            </a:endParaRPr>
          </a:p>
        </p:txBody>
      </p:sp>
      <p:grpSp>
        <p:nvGrpSpPr>
          <p:cNvPr id="2" name="Group 1"/>
          <p:cNvGrpSpPr/>
          <p:nvPr/>
        </p:nvGrpSpPr>
        <p:grpSpPr>
          <a:xfrm>
            <a:off x="155629" y="1728251"/>
            <a:ext cx="11822125" cy="1610386"/>
            <a:chOff x="62419" y="1508443"/>
            <a:chExt cx="11822125" cy="1610386"/>
          </a:xfrm>
        </p:grpSpPr>
        <p:pic>
          <p:nvPicPr>
            <p:cNvPr id="128" name="Google Shape;128;p18"/>
            <p:cNvPicPr preferRelativeResize="0"/>
            <p:nvPr/>
          </p:nvPicPr>
          <p:blipFill rotWithShape="1">
            <a:blip r:embed="rId3">
              <a:alphaModFix/>
            </a:blip>
            <a:srcRect/>
            <a:stretch/>
          </p:blipFill>
          <p:spPr>
            <a:xfrm>
              <a:off x="3831069" y="1540865"/>
              <a:ext cx="1375359" cy="914400"/>
            </a:xfrm>
            <a:prstGeom prst="rect">
              <a:avLst/>
            </a:prstGeom>
            <a:noFill/>
            <a:ln>
              <a:noFill/>
            </a:ln>
          </p:spPr>
        </p:pic>
        <p:pic>
          <p:nvPicPr>
            <p:cNvPr id="129" name="Google Shape;129;p18"/>
            <p:cNvPicPr preferRelativeResize="0"/>
            <p:nvPr/>
          </p:nvPicPr>
          <p:blipFill rotWithShape="1">
            <a:blip r:embed="rId4">
              <a:alphaModFix/>
            </a:blip>
            <a:srcRect/>
            <a:stretch/>
          </p:blipFill>
          <p:spPr>
            <a:xfrm>
              <a:off x="5490616" y="1530603"/>
              <a:ext cx="1443901" cy="924661"/>
            </a:xfrm>
            <a:prstGeom prst="rect">
              <a:avLst/>
            </a:prstGeom>
            <a:noFill/>
            <a:ln>
              <a:noFill/>
            </a:ln>
          </p:spPr>
        </p:pic>
        <p:pic>
          <p:nvPicPr>
            <p:cNvPr id="130" name="Google Shape;130;p18"/>
            <p:cNvPicPr preferRelativeResize="0"/>
            <p:nvPr/>
          </p:nvPicPr>
          <p:blipFill rotWithShape="1">
            <a:blip r:embed="rId5">
              <a:alphaModFix/>
            </a:blip>
            <a:srcRect/>
            <a:stretch/>
          </p:blipFill>
          <p:spPr>
            <a:xfrm>
              <a:off x="10565091" y="1508443"/>
              <a:ext cx="1319453" cy="946821"/>
            </a:xfrm>
            <a:prstGeom prst="rect">
              <a:avLst/>
            </a:prstGeom>
            <a:noFill/>
            <a:ln>
              <a:noFill/>
            </a:ln>
          </p:spPr>
        </p:pic>
        <p:pic>
          <p:nvPicPr>
            <p:cNvPr id="131" name="Google Shape;131;p18"/>
            <p:cNvPicPr preferRelativeResize="0"/>
            <p:nvPr/>
          </p:nvPicPr>
          <p:blipFill rotWithShape="1">
            <a:blip r:embed="rId6">
              <a:alphaModFix/>
            </a:blip>
            <a:srcRect/>
            <a:stretch/>
          </p:blipFill>
          <p:spPr>
            <a:xfrm>
              <a:off x="7218705" y="1508445"/>
              <a:ext cx="1362963" cy="946820"/>
            </a:xfrm>
            <a:prstGeom prst="rect">
              <a:avLst/>
            </a:prstGeom>
            <a:noFill/>
            <a:ln>
              <a:noFill/>
            </a:ln>
          </p:spPr>
        </p:pic>
        <p:pic>
          <p:nvPicPr>
            <p:cNvPr id="132" name="Google Shape;132;p18"/>
            <p:cNvPicPr preferRelativeResize="0"/>
            <p:nvPr/>
          </p:nvPicPr>
          <p:blipFill rotWithShape="1">
            <a:blip r:embed="rId7">
              <a:alphaModFix/>
            </a:blip>
            <a:srcRect/>
            <a:stretch/>
          </p:blipFill>
          <p:spPr>
            <a:xfrm>
              <a:off x="2173122" y="1540865"/>
              <a:ext cx="1373746" cy="914400"/>
            </a:xfrm>
            <a:prstGeom prst="rect">
              <a:avLst/>
            </a:prstGeom>
            <a:noFill/>
            <a:ln>
              <a:noFill/>
            </a:ln>
          </p:spPr>
        </p:pic>
        <p:pic>
          <p:nvPicPr>
            <p:cNvPr id="133" name="Google Shape;133;p18"/>
            <p:cNvPicPr preferRelativeResize="0"/>
            <p:nvPr/>
          </p:nvPicPr>
          <p:blipFill rotWithShape="1">
            <a:blip r:embed="rId8">
              <a:alphaModFix/>
            </a:blip>
            <a:srcRect/>
            <a:stretch/>
          </p:blipFill>
          <p:spPr>
            <a:xfrm>
              <a:off x="8865857" y="1508445"/>
              <a:ext cx="1415032" cy="946820"/>
            </a:xfrm>
            <a:prstGeom prst="rect">
              <a:avLst/>
            </a:prstGeom>
            <a:noFill/>
            <a:ln>
              <a:noFill/>
            </a:ln>
          </p:spPr>
        </p:pic>
        <p:sp>
          <p:nvSpPr>
            <p:cNvPr id="134" name="Google Shape;134;p18"/>
            <p:cNvSpPr txBox="1"/>
            <p:nvPr/>
          </p:nvSpPr>
          <p:spPr>
            <a:xfrm>
              <a:off x="62419" y="1689582"/>
              <a:ext cx="2439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x</a:t>
              </a:r>
              <a:endParaRPr sz="3200" b="0" i="0" u="none" strike="noStrike" cap="none">
                <a:solidFill>
                  <a:srgbClr val="000000"/>
                </a:solidFill>
                <a:latin typeface="+mn-lt"/>
                <a:ea typeface="Cambria"/>
                <a:cs typeface="Cambria"/>
                <a:sym typeface="Cambria"/>
              </a:endParaRPr>
            </a:p>
          </p:txBody>
        </p:sp>
        <p:sp>
          <p:nvSpPr>
            <p:cNvPr id="135" name="Google Shape;135;p18"/>
            <p:cNvSpPr txBox="1"/>
            <p:nvPr/>
          </p:nvSpPr>
          <p:spPr>
            <a:xfrm>
              <a:off x="62419" y="2567000"/>
              <a:ext cx="2439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y</a:t>
              </a:r>
              <a:endParaRPr sz="3200" b="0" i="0" u="none" strike="noStrike" cap="none">
                <a:solidFill>
                  <a:srgbClr val="000000"/>
                </a:solidFill>
                <a:latin typeface="+mn-lt"/>
                <a:ea typeface="Cambria"/>
                <a:cs typeface="Cambria"/>
                <a:sym typeface="Cambria"/>
              </a:endParaRPr>
            </a:p>
          </p:txBody>
        </p:sp>
        <p:sp>
          <p:nvSpPr>
            <p:cNvPr id="136" name="Google Shape;136;p18"/>
            <p:cNvSpPr txBox="1"/>
            <p:nvPr/>
          </p:nvSpPr>
          <p:spPr>
            <a:xfrm>
              <a:off x="1352332"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1</a:t>
              </a:r>
              <a:endParaRPr sz="3200" b="0" i="0" u="none" strike="noStrike" cap="none">
                <a:solidFill>
                  <a:srgbClr val="000000"/>
                </a:solidFill>
                <a:latin typeface="+mn-lt"/>
                <a:ea typeface="Cambria"/>
                <a:cs typeface="Cambria"/>
                <a:sym typeface="Cambria"/>
              </a:endParaRPr>
            </a:p>
          </p:txBody>
        </p:sp>
        <p:sp>
          <p:nvSpPr>
            <p:cNvPr id="137" name="Google Shape;137;p18"/>
            <p:cNvSpPr txBox="1"/>
            <p:nvPr/>
          </p:nvSpPr>
          <p:spPr>
            <a:xfrm>
              <a:off x="2688982"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0</a:t>
              </a:r>
              <a:endParaRPr sz="3200" b="0" i="0" u="none" strike="noStrike" cap="none">
                <a:solidFill>
                  <a:srgbClr val="000000"/>
                </a:solidFill>
                <a:latin typeface="+mn-lt"/>
                <a:ea typeface="Cambria"/>
                <a:cs typeface="Cambria"/>
                <a:sym typeface="Cambria"/>
              </a:endParaRPr>
            </a:p>
          </p:txBody>
        </p:sp>
        <p:sp>
          <p:nvSpPr>
            <p:cNvPr id="138" name="Google Shape;138;p18"/>
            <p:cNvSpPr txBox="1"/>
            <p:nvPr/>
          </p:nvSpPr>
          <p:spPr>
            <a:xfrm>
              <a:off x="4335715"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1</a:t>
              </a:r>
              <a:endParaRPr sz="3200" b="0" i="0" u="none" strike="noStrike" cap="none">
                <a:solidFill>
                  <a:srgbClr val="000000"/>
                </a:solidFill>
                <a:latin typeface="+mn-lt"/>
                <a:ea typeface="Cambria"/>
                <a:cs typeface="Cambria"/>
                <a:sym typeface="Cambria"/>
              </a:endParaRPr>
            </a:p>
          </p:txBody>
        </p:sp>
        <p:sp>
          <p:nvSpPr>
            <p:cNvPr id="139" name="Google Shape;139;p18"/>
            <p:cNvSpPr txBox="1"/>
            <p:nvPr/>
          </p:nvSpPr>
          <p:spPr>
            <a:xfrm>
              <a:off x="6013334"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1</a:t>
              </a:r>
              <a:endParaRPr sz="3200" b="0" i="0" u="none" strike="noStrike" cap="none">
                <a:solidFill>
                  <a:srgbClr val="000000"/>
                </a:solidFill>
                <a:latin typeface="+mn-lt"/>
                <a:ea typeface="Cambria"/>
                <a:cs typeface="Cambria"/>
                <a:sym typeface="Cambria"/>
              </a:endParaRPr>
            </a:p>
          </p:txBody>
        </p:sp>
        <p:sp>
          <p:nvSpPr>
            <p:cNvPr id="140" name="Google Shape;140;p18"/>
            <p:cNvSpPr txBox="1"/>
            <p:nvPr/>
          </p:nvSpPr>
          <p:spPr>
            <a:xfrm>
              <a:off x="7690953"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0</a:t>
              </a:r>
              <a:endParaRPr sz="3200" b="0" i="0" u="none" strike="noStrike" cap="none">
                <a:solidFill>
                  <a:srgbClr val="000000"/>
                </a:solidFill>
                <a:latin typeface="+mn-lt"/>
                <a:ea typeface="Cambria"/>
                <a:cs typeface="Cambria"/>
                <a:sym typeface="Cambria"/>
              </a:endParaRPr>
            </a:p>
          </p:txBody>
        </p:sp>
        <p:sp>
          <p:nvSpPr>
            <p:cNvPr id="141" name="Google Shape;141;p18"/>
            <p:cNvSpPr txBox="1"/>
            <p:nvPr/>
          </p:nvSpPr>
          <p:spPr>
            <a:xfrm>
              <a:off x="9429126"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1</a:t>
              </a:r>
              <a:endParaRPr sz="3200" b="0" i="0" u="none" strike="noStrike" cap="none">
                <a:solidFill>
                  <a:srgbClr val="000000"/>
                </a:solidFill>
                <a:latin typeface="+mn-lt"/>
                <a:ea typeface="Cambria"/>
                <a:cs typeface="Cambria"/>
                <a:sym typeface="Cambria"/>
              </a:endParaRPr>
            </a:p>
          </p:txBody>
        </p:sp>
        <p:sp>
          <p:nvSpPr>
            <p:cNvPr id="142" name="Google Shape;142;p18"/>
            <p:cNvSpPr txBox="1"/>
            <p:nvPr/>
          </p:nvSpPr>
          <p:spPr>
            <a:xfrm>
              <a:off x="11097398" y="2613329"/>
              <a:ext cx="2514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mn-lt"/>
                  <a:ea typeface="Cambria"/>
                  <a:cs typeface="Cambria"/>
                  <a:sym typeface="Cambria"/>
                </a:rPr>
                <a:t>1</a:t>
              </a:r>
              <a:endParaRPr sz="3200" b="0" i="0" u="none" strike="noStrike" cap="none">
                <a:solidFill>
                  <a:srgbClr val="000000"/>
                </a:solidFill>
                <a:latin typeface="+mn-lt"/>
                <a:ea typeface="Cambria"/>
                <a:cs typeface="Cambria"/>
                <a:sym typeface="Cambria"/>
              </a:endParaRPr>
            </a:p>
          </p:txBody>
        </p:sp>
        <p:pic>
          <p:nvPicPr>
            <p:cNvPr id="144" name="Google Shape;144;p18"/>
            <p:cNvPicPr preferRelativeResize="0"/>
            <p:nvPr/>
          </p:nvPicPr>
          <p:blipFill rotWithShape="1">
            <a:blip r:embed="rId9">
              <a:alphaModFix/>
            </a:blip>
            <a:srcRect/>
            <a:stretch/>
          </p:blipFill>
          <p:spPr>
            <a:xfrm>
              <a:off x="515200" y="1539660"/>
              <a:ext cx="1373739" cy="915605"/>
            </a:xfrm>
            <a:prstGeom prst="rect">
              <a:avLst/>
            </a:prstGeom>
            <a:noFill/>
            <a:ln>
              <a:noFill/>
            </a:ln>
          </p:spPr>
        </p:pic>
      </p:grpSp>
      <p:pic>
        <p:nvPicPr>
          <p:cNvPr id="145" name="Google Shape;145;p18"/>
          <p:cNvPicPr preferRelativeResize="0"/>
          <p:nvPr/>
        </p:nvPicPr>
        <p:blipFill rotWithShape="1">
          <a:blip r:embed="rId10">
            <a:alphaModFix/>
          </a:blip>
          <a:srcRect/>
          <a:stretch/>
        </p:blipFill>
        <p:spPr>
          <a:xfrm>
            <a:off x="10734473" y="0"/>
            <a:ext cx="1448025" cy="79641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261620" y="139700"/>
            <a:ext cx="374015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Error analysis</a:t>
            </a:r>
            <a:endParaRPr sz="4400" dirty="0">
              <a:latin typeface="+mj-lt"/>
              <a:ea typeface="Cambria"/>
              <a:cs typeface="Cambria"/>
              <a:sym typeface="Cambria"/>
            </a:endParaRPr>
          </a:p>
        </p:txBody>
      </p:sp>
      <p:sp>
        <p:nvSpPr>
          <p:cNvPr id="151" name="Google Shape;151;p19"/>
          <p:cNvSpPr txBox="1"/>
          <p:nvPr/>
        </p:nvSpPr>
        <p:spPr>
          <a:xfrm>
            <a:off x="1089147" y="3902141"/>
            <a:ext cx="9325261" cy="272795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rgbClr val="000000"/>
                </a:solidFill>
                <a:latin typeface="+mn-lt"/>
                <a:ea typeface="Cambria"/>
                <a:cs typeface="Cambria"/>
                <a:sym typeface="Cambria"/>
              </a:rPr>
              <a:t>Overall dev set error</a:t>
            </a:r>
            <a:endParaRPr sz="2400" b="0" i="0" u="none" strike="noStrike" cap="none" dirty="0">
              <a:solidFill>
                <a:srgbClr val="000000"/>
              </a:solidFill>
              <a:latin typeface="+mn-lt"/>
              <a:ea typeface="Cambria"/>
              <a:cs typeface="Cambria"/>
              <a:sym typeface="Cambria"/>
            </a:endParaRPr>
          </a:p>
          <a:p>
            <a:pPr marL="12700" marR="5506720" lvl="0" indent="0" algn="l" rtl="0">
              <a:lnSpc>
                <a:spcPct val="170300"/>
              </a:lnSpc>
              <a:spcBef>
                <a:spcPts val="0"/>
              </a:spcBef>
              <a:spcAft>
                <a:spcPts val="0"/>
              </a:spcAft>
              <a:buClr>
                <a:srgbClr val="000000"/>
              </a:buClr>
              <a:buSzPts val="2400"/>
              <a:buFont typeface="Arial"/>
              <a:buNone/>
            </a:pPr>
            <a:r>
              <a:rPr lang="en-US" sz="2400" b="0" i="0" u="none" strike="noStrike" cap="none" dirty="0">
                <a:solidFill>
                  <a:srgbClr val="000000"/>
                </a:solidFill>
                <a:latin typeface="+mn-lt"/>
                <a:ea typeface="Cambria"/>
                <a:cs typeface="Cambria"/>
                <a:sym typeface="Cambria"/>
              </a:rPr>
              <a:t>Errors due incorrect labels              Errors due to other causes</a:t>
            </a:r>
            <a:endParaRPr sz="2400" b="0" i="0" u="none" strike="noStrike" cap="none" dirty="0">
              <a:solidFill>
                <a:srgbClr val="000000"/>
              </a:solidFill>
              <a:latin typeface="+mn-lt"/>
              <a:ea typeface="Cambria"/>
              <a:cs typeface="Cambria"/>
              <a:sym typeface="Cambria"/>
            </a:endParaRPr>
          </a:p>
          <a:p>
            <a:pPr marL="0" marR="0" lvl="0" indent="0" algn="l" rtl="0">
              <a:lnSpc>
                <a:spcPct val="100000"/>
              </a:lnSpc>
              <a:spcBef>
                <a:spcPts val="0"/>
              </a:spcBef>
              <a:spcAft>
                <a:spcPts val="0"/>
              </a:spcAft>
              <a:buClr>
                <a:srgbClr val="000000"/>
              </a:buClr>
              <a:buSzPts val="2900"/>
              <a:buFont typeface="Arial"/>
              <a:buNone/>
            </a:pPr>
            <a:endParaRPr sz="2900" b="0" i="0" u="none" strike="noStrike" cap="none" dirty="0">
              <a:solidFill>
                <a:srgbClr val="000000"/>
              </a:solidFill>
              <a:latin typeface="+mn-lt"/>
              <a:ea typeface="Cambria"/>
              <a:cs typeface="Cambria"/>
              <a:sym typeface="Cambria"/>
            </a:endParaRPr>
          </a:p>
          <a:p>
            <a:pPr marL="12700" marR="0" lvl="0" indent="0" algn="l" rtl="0">
              <a:lnSpc>
                <a:spcPct val="100000"/>
              </a:lnSpc>
              <a:spcBef>
                <a:spcPts val="2270"/>
              </a:spcBef>
              <a:spcAft>
                <a:spcPts val="0"/>
              </a:spcAft>
              <a:buClr>
                <a:srgbClr val="000000"/>
              </a:buClr>
              <a:buSzPts val="2400"/>
              <a:buFont typeface="Arial"/>
              <a:buNone/>
            </a:pPr>
            <a:r>
              <a:rPr lang="en-US" sz="2400" b="0" i="0" u="none" strike="noStrike" cap="none" dirty="0">
                <a:solidFill>
                  <a:srgbClr val="000000"/>
                </a:solidFill>
                <a:latin typeface="+mn-lt"/>
                <a:ea typeface="Cambria"/>
                <a:cs typeface="Cambria"/>
                <a:sym typeface="Cambria"/>
              </a:rPr>
              <a:t>Goal of dev set is to help you select between two classifiers A &amp; B.</a:t>
            </a:r>
            <a:endParaRPr sz="2400" b="0" i="0" u="none" strike="noStrike" cap="none" dirty="0">
              <a:solidFill>
                <a:srgbClr val="000000"/>
              </a:solidFill>
              <a:latin typeface="+mn-lt"/>
              <a:ea typeface="Cambria"/>
              <a:cs typeface="Cambria"/>
              <a:sym typeface="Cambria"/>
            </a:endParaRPr>
          </a:p>
        </p:txBody>
      </p:sp>
      <p:graphicFrame>
        <p:nvGraphicFramePr>
          <p:cNvPr id="152" name="Google Shape;152;p19"/>
          <p:cNvGraphicFramePr/>
          <p:nvPr>
            <p:extLst>
              <p:ext uri="{D42A27DB-BD31-4B8C-83A1-F6EECF244321}">
                <p14:modId xmlns:p14="http://schemas.microsoft.com/office/powerpoint/2010/main" val="1926193279"/>
              </p:ext>
            </p:extLst>
          </p:nvPr>
        </p:nvGraphicFramePr>
        <p:xfrm>
          <a:off x="1820477" y="926464"/>
          <a:ext cx="8756025" cy="2911689"/>
        </p:xfrm>
        <a:graphic>
          <a:graphicData uri="http://schemas.openxmlformats.org/drawingml/2006/table">
            <a:tbl>
              <a:tblPr firstRow="1" bandRow="1">
                <a:noFill/>
                <a:tableStyleId>{CFA8550C-8068-4A6D-9CC0-523924F090D1}</a:tableStyleId>
              </a:tblPr>
              <a:tblGrid>
                <a:gridCol w="1376675">
                  <a:extLst>
                    <a:ext uri="{9D8B030D-6E8A-4147-A177-3AD203B41FA5}">
                      <a16:colId xmlns:a16="http://schemas.microsoft.com/office/drawing/2014/main" val="20000"/>
                    </a:ext>
                  </a:extLst>
                </a:gridCol>
                <a:gridCol w="1134100">
                  <a:extLst>
                    <a:ext uri="{9D8B030D-6E8A-4147-A177-3AD203B41FA5}">
                      <a16:colId xmlns:a16="http://schemas.microsoft.com/office/drawing/2014/main" val="20001"/>
                    </a:ext>
                  </a:extLst>
                </a:gridCol>
                <a:gridCol w="1447175">
                  <a:extLst>
                    <a:ext uri="{9D8B030D-6E8A-4147-A177-3AD203B41FA5}">
                      <a16:colId xmlns:a16="http://schemas.microsoft.com/office/drawing/2014/main" val="20002"/>
                    </a:ext>
                  </a:extLst>
                </a:gridCol>
                <a:gridCol w="1348750">
                  <a:extLst>
                    <a:ext uri="{9D8B030D-6E8A-4147-A177-3AD203B41FA5}">
                      <a16:colId xmlns:a16="http://schemas.microsoft.com/office/drawing/2014/main" val="20003"/>
                    </a:ext>
                  </a:extLst>
                </a:gridCol>
                <a:gridCol w="1659250">
                  <a:extLst>
                    <a:ext uri="{9D8B030D-6E8A-4147-A177-3AD203B41FA5}">
                      <a16:colId xmlns:a16="http://schemas.microsoft.com/office/drawing/2014/main" val="20004"/>
                    </a:ext>
                  </a:extLst>
                </a:gridCol>
                <a:gridCol w="1790075">
                  <a:extLst>
                    <a:ext uri="{9D8B030D-6E8A-4147-A177-3AD203B41FA5}">
                      <a16:colId xmlns:a16="http://schemas.microsoft.com/office/drawing/2014/main" val="20005"/>
                    </a:ext>
                  </a:extLst>
                </a:gridCol>
              </a:tblGrid>
              <a:tr h="63945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Cambria"/>
                          <a:ea typeface="Cambria"/>
                          <a:cs typeface="Cambria"/>
                          <a:sym typeface="Cambria"/>
                        </a:rPr>
                        <a:t>Image</a:t>
                      </a:r>
                      <a:endParaRPr sz="1800" u="none" strike="noStrike" cap="none">
                        <a:latin typeface="Cambria"/>
                        <a:ea typeface="Cambria"/>
                        <a:cs typeface="Cambria"/>
                        <a:sym typeface="Cambria"/>
                      </a:endParaRPr>
                    </a:p>
                  </a:txBody>
                  <a:tcPr marL="0" marR="0" marT="18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tc>
                  <a:txBody>
                    <a:bodyPr/>
                    <a:lstStyle/>
                    <a:p>
                      <a:pPr marL="1905"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Cambria"/>
                          <a:ea typeface="Cambria"/>
                          <a:cs typeface="Cambria"/>
                          <a:sym typeface="Cambria"/>
                        </a:rPr>
                        <a:t>Dog</a:t>
                      </a:r>
                      <a:endParaRPr sz="1800" u="none" strike="noStrike" cap="none">
                        <a:latin typeface="Cambria"/>
                        <a:ea typeface="Cambria"/>
                        <a:cs typeface="Cambria"/>
                        <a:sym typeface="Cambria"/>
                      </a:endParaRPr>
                    </a:p>
                  </a:txBody>
                  <a:tcPr marL="0" marR="0" marT="18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tc>
                  <a:txBody>
                    <a:bodyPr/>
                    <a:lstStyle/>
                    <a:p>
                      <a:pPr marL="3810"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Cambria"/>
                          <a:ea typeface="Cambria"/>
                          <a:cs typeface="Cambria"/>
                          <a:sym typeface="Cambria"/>
                        </a:rPr>
                        <a:t>Great Cat</a:t>
                      </a:r>
                      <a:endParaRPr sz="1800" u="none" strike="noStrike" cap="none">
                        <a:latin typeface="Cambria"/>
                        <a:ea typeface="Cambria"/>
                        <a:cs typeface="Cambria"/>
                        <a:sym typeface="Cambria"/>
                      </a:endParaRPr>
                    </a:p>
                  </a:txBody>
                  <a:tcPr marL="0" marR="0" marT="18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tc>
                  <a:txBody>
                    <a:bodyPr/>
                    <a:lstStyle/>
                    <a:p>
                      <a:pPr marL="4445" marR="0" lvl="0" indent="0" algn="ctr"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Cambria"/>
                          <a:ea typeface="Cambria"/>
                          <a:cs typeface="Cambria"/>
                          <a:sym typeface="Cambria"/>
                        </a:rPr>
                        <a:t>Blurry</a:t>
                      </a:r>
                      <a:endParaRPr sz="1800" u="none" strike="noStrike" cap="none">
                        <a:latin typeface="Cambria"/>
                        <a:ea typeface="Cambria"/>
                        <a:cs typeface="Cambria"/>
                        <a:sym typeface="Cambria"/>
                      </a:endParaRPr>
                    </a:p>
                  </a:txBody>
                  <a:tcPr marL="0" marR="0" marT="18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tc>
                  <a:txBody>
                    <a:bodyPr/>
                    <a:lstStyle/>
                    <a:p>
                      <a:pPr marL="400050" marR="148590" lvl="0" indent="-237490" algn="l" rtl="0">
                        <a:lnSpc>
                          <a:spcPct val="116666"/>
                        </a:lnSpc>
                        <a:spcBef>
                          <a:spcPts val="0"/>
                        </a:spcBef>
                        <a:spcAft>
                          <a:spcPts val="0"/>
                        </a:spcAft>
                        <a:buClr>
                          <a:srgbClr val="000000"/>
                        </a:buClr>
                        <a:buSzPts val="1800"/>
                        <a:buFont typeface="Arial"/>
                        <a:buNone/>
                      </a:pPr>
                      <a:r>
                        <a:rPr lang="en-US" sz="1800" b="1" u="none" strike="noStrike" cap="none">
                          <a:solidFill>
                            <a:srgbClr val="FFFFFF"/>
                          </a:solidFill>
                          <a:latin typeface="Cambria"/>
                          <a:ea typeface="Cambria"/>
                          <a:cs typeface="Cambria"/>
                          <a:sym typeface="Cambria"/>
                        </a:rPr>
                        <a:t>Incorrectly labeled</a:t>
                      </a:r>
                      <a:endParaRPr sz="1800" u="none" strike="noStrike" cap="none">
                        <a:latin typeface="Cambria"/>
                        <a:ea typeface="Cambria"/>
                        <a:cs typeface="Cambria"/>
                        <a:sym typeface="Cambria"/>
                      </a:endParaRPr>
                    </a:p>
                  </a:txBody>
                  <a:tcPr marL="0" marR="0" marT="609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tc>
                  <a:txBody>
                    <a:bodyPr/>
                    <a:lstStyle/>
                    <a:p>
                      <a:pPr marL="269240" marR="0" lvl="0" indent="0" algn="l" rtl="0">
                        <a:lnSpc>
                          <a:spcPct val="100000"/>
                        </a:lnSpc>
                        <a:spcBef>
                          <a:spcPts val="0"/>
                        </a:spcBef>
                        <a:spcAft>
                          <a:spcPts val="0"/>
                        </a:spcAft>
                        <a:buClr>
                          <a:srgbClr val="000000"/>
                        </a:buClr>
                        <a:buSzPts val="1800"/>
                        <a:buFont typeface="Arial"/>
                        <a:buNone/>
                      </a:pPr>
                      <a:r>
                        <a:rPr lang="en-US" sz="1800" b="1" u="none" strike="noStrike" cap="none">
                          <a:solidFill>
                            <a:srgbClr val="FFFFFF"/>
                          </a:solidFill>
                          <a:latin typeface="Cambria"/>
                          <a:ea typeface="Cambria"/>
                          <a:cs typeface="Cambria"/>
                          <a:sym typeface="Cambria"/>
                        </a:rPr>
                        <a:t>Comments</a:t>
                      </a:r>
                      <a:endParaRPr sz="1800" u="none" strike="noStrike" cap="none">
                        <a:latin typeface="Cambria"/>
                        <a:ea typeface="Cambria"/>
                        <a:cs typeface="Cambria"/>
                        <a:sym typeface="Cambria"/>
                      </a:endParaRPr>
                    </a:p>
                  </a:txBody>
                  <a:tcPr marL="0" marR="0" marT="1828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extLst>
                  <a:ext uri="{0D108BD9-81ED-4DB2-BD59-A6C34878D82A}">
                    <a16:rowId xmlns:a16="http://schemas.microsoft.com/office/drawing/2014/main" val="10000"/>
                  </a:ext>
                </a:extLst>
              </a:tr>
              <a:tr h="40067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a:t>
                      </a:r>
                      <a:endParaRPr sz="1800" u="none" strike="noStrike" cap="none">
                        <a:latin typeface="Cambria"/>
                        <a:ea typeface="Cambria"/>
                        <a:cs typeface="Cambria"/>
                        <a:sym typeface="Cambria"/>
                      </a:endParaRPr>
                    </a:p>
                  </a:txBody>
                  <a:tcPr marL="0" marR="0" marT="635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17525">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98</a:t>
                      </a:r>
                      <a:endParaRPr sz="1800" u="none" strike="noStrike" cap="none">
                        <a:latin typeface="Cambria"/>
                        <a:ea typeface="Cambria"/>
                        <a:cs typeface="Cambria"/>
                        <a:sym typeface="Cambria"/>
                      </a:endParaRPr>
                    </a:p>
                  </a:txBody>
                  <a:tcPr marL="0" marR="0" marT="122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5715" marR="0" lvl="0" indent="0" algn="ctr" rtl="0">
                        <a:lnSpc>
                          <a:spcPct val="100000"/>
                        </a:lnSpc>
                        <a:spcBef>
                          <a:spcPts val="0"/>
                        </a:spcBef>
                        <a:spcAft>
                          <a:spcPts val="0"/>
                        </a:spcAft>
                        <a:buClr>
                          <a:srgbClr val="000000"/>
                        </a:buClr>
                        <a:buSzPts val="2000"/>
                        <a:buFont typeface="Arial"/>
                        <a:buNone/>
                      </a:pPr>
                      <a:r>
                        <a:rPr lang="en-US" sz="2000" u="none" strike="noStrike" cap="none">
                          <a:latin typeface="MS Mincho"/>
                          <a:ea typeface="MS Mincho"/>
                          <a:cs typeface="MS Mincho"/>
                          <a:sym typeface="MS Mincho"/>
                        </a:rPr>
                        <a:t>✓</a:t>
                      </a:r>
                      <a:endParaRPr sz="2000" u="none" strike="noStrike" cap="none">
                        <a:latin typeface="MS Mincho"/>
                        <a:ea typeface="MS Mincho"/>
                        <a:cs typeface="MS Mincho"/>
                        <a:sym typeface="MS Mincho"/>
                      </a:endParaRPr>
                    </a:p>
                  </a:txBody>
                  <a:tcPr marL="0" marR="0" marT="1073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311150" marR="111125" lvl="0" indent="-185420" algn="l" rtl="0">
                        <a:lnSpc>
                          <a:spcPct val="101200"/>
                        </a:lnSpc>
                        <a:spcBef>
                          <a:spcPts val="0"/>
                        </a:spcBef>
                        <a:spcAft>
                          <a:spcPts val="0"/>
                        </a:spcAft>
                        <a:buClr>
                          <a:srgbClr val="000000"/>
                        </a:buClr>
                        <a:buSzPts val="1400"/>
                        <a:buFont typeface="Arial"/>
                        <a:buNone/>
                      </a:pPr>
                      <a:r>
                        <a:rPr lang="en-US" sz="1400" u="none" strike="noStrike" cap="none">
                          <a:latin typeface="Cambria"/>
                          <a:ea typeface="Cambria"/>
                          <a:cs typeface="Cambria"/>
                          <a:sym typeface="Cambria"/>
                        </a:rPr>
                        <a:t>Labeler missed cat in background</a:t>
                      </a:r>
                      <a:endParaRPr sz="1400" u="none" strike="noStrike" cap="none">
                        <a:latin typeface="Cambria"/>
                        <a:ea typeface="Cambria"/>
                        <a:cs typeface="Cambria"/>
                        <a:sym typeface="Cambria"/>
                      </a:endParaRPr>
                    </a:p>
                  </a:txBody>
                  <a:tcPr marL="0" marR="0" marT="43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extLst>
                  <a:ext uri="{0D108BD9-81ED-4DB2-BD59-A6C34878D82A}">
                    <a16:rowId xmlns:a16="http://schemas.microsoft.com/office/drawing/2014/main" val="10002"/>
                  </a:ext>
                </a:extLst>
              </a:tr>
              <a:tr h="400675">
                <a:tc>
                  <a:txBody>
                    <a:bodyPr/>
                    <a:lstStyle/>
                    <a:p>
                      <a:pPr marL="635"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99</a:t>
                      </a:r>
                      <a:endParaRPr sz="1800" u="none" strike="noStrike" cap="none">
                        <a:latin typeface="Cambria"/>
                        <a:ea typeface="Cambria"/>
                        <a:cs typeface="Cambria"/>
                        <a:sym typeface="Cambria"/>
                      </a:endParaRPr>
                    </a:p>
                  </a:txBody>
                  <a:tcPr marL="0" marR="0" marT="641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3175" marR="0" lvl="0" indent="0" algn="ctr" rtl="0">
                        <a:lnSpc>
                          <a:spcPct val="100000"/>
                        </a:lnSpc>
                        <a:spcBef>
                          <a:spcPts val="0"/>
                        </a:spcBef>
                        <a:spcAft>
                          <a:spcPts val="0"/>
                        </a:spcAft>
                        <a:buClr>
                          <a:srgbClr val="000000"/>
                        </a:buClr>
                        <a:buSzPts val="2000"/>
                        <a:buFont typeface="Arial"/>
                        <a:buNone/>
                      </a:pPr>
                      <a:r>
                        <a:rPr lang="en-US" sz="2000" u="none" strike="noStrike" cap="none">
                          <a:latin typeface="MS Mincho"/>
                          <a:ea typeface="MS Mincho"/>
                          <a:cs typeface="MS Mincho"/>
                          <a:sym typeface="MS Mincho"/>
                        </a:rPr>
                        <a:t>✓</a:t>
                      </a:r>
                      <a:endParaRPr sz="2000" u="none" strike="noStrike" cap="none">
                        <a:latin typeface="MS Mincho"/>
                        <a:ea typeface="MS Mincho"/>
                        <a:cs typeface="MS Mincho"/>
                        <a:sym typeface="MS Mincho"/>
                      </a:endParaRPr>
                    </a:p>
                  </a:txBody>
                  <a:tcPr marL="0" marR="0" marT="4890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17525">
                <a:tc>
                  <a:txBody>
                    <a:bodyPr/>
                    <a:lstStyle/>
                    <a:p>
                      <a:pPr marL="635"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100</a:t>
                      </a:r>
                      <a:endParaRPr sz="1800" u="none" strike="noStrike" cap="none">
                        <a:latin typeface="Cambria"/>
                        <a:ea typeface="Cambria"/>
                        <a:cs typeface="Cambria"/>
                        <a:sym typeface="Cambria"/>
                      </a:endParaRPr>
                    </a:p>
                  </a:txBody>
                  <a:tcPr marL="0" marR="0" marT="12255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5715" marR="0" lvl="0" indent="0" algn="ctr" rtl="0">
                        <a:lnSpc>
                          <a:spcPct val="100000"/>
                        </a:lnSpc>
                        <a:spcBef>
                          <a:spcPts val="0"/>
                        </a:spcBef>
                        <a:spcAft>
                          <a:spcPts val="0"/>
                        </a:spcAft>
                        <a:buClr>
                          <a:srgbClr val="000000"/>
                        </a:buClr>
                        <a:buSzPts val="2000"/>
                        <a:buFont typeface="Arial"/>
                        <a:buNone/>
                      </a:pPr>
                      <a:r>
                        <a:rPr lang="en-US" sz="2000" u="none" strike="noStrike" cap="none">
                          <a:latin typeface="MS Mincho"/>
                          <a:ea typeface="MS Mincho"/>
                          <a:cs typeface="MS Mincho"/>
                          <a:sym typeface="MS Mincho"/>
                        </a:rPr>
                        <a:t>✓</a:t>
                      </a:r>
                      <a:endParaRPr sz="2000" u="none" strike="noStrike" cap="none">
                        <a:latin typeface="MS Mincho"/>
                        <a:ea typeface="MS Mincho"/>
                        <a:cs typeface="MS Mincho"/>
                        <a:sym typeface="MS Mincho"/>
                      </a:endParaRPr>
                    </a:p>
                  </a:txBody>
                  <a:tcPr marL="0" marR="0" marT="1073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tc>
                  <a:txBody>
                    <a:bodyPr/>
                    <a:lstStyle/>
                    <a:p>
                      <a:pPr marL="314325" marR="180975" lvl="0" indent="-118110" algn="l" rtl="0">
                        <a:lnSpc>
                          <a:spcPct val="101200"/>
                        </a:lnSpc>
                        <a:spcBef>
                          <a:spcPts val="0"/>
                        </a:spcBef>
                        <a:spcAft>
                          <a:spcPts val="0"/>
                        </a:spcAft>
                        <a:buClr>
                          <a:srgbClr val="000000"/>
                        </a:buClr>
                        <a:buSzPts val="1400"/>
                        <a:buFont typeface="Arial"/>
                        <a:buNone/>
                      </a:pPr>
                      <a:r>
                        <a:rPr lang="en-US" sz="1400" u="none" strike="noStrike" cap="none">
                          <a:latin typeface="Cambria"/>
                          <a:ea typeface="Cambria"/>
                          <a:cs typeface="Cambria"/>
                          <a:sym typeface="Cambria"/>
                        </a:rPr>
                        <a:t>Drawing of a cat; Not a real cat.</a:t>
                      </a:r>
                      <a:endParaRPr sz="1400" u="none" strike="noStrike" cap="none">
                        <a:latin typeface="Cambria"/>
                        <a:ea typeface="Cambria"/>
                        <a:cs typeface="Cambria"/>
                        <a:sym typeface="Cambria"/>
                      </a:endParaRPr>
                    </a:p>
                  </a:txBody>
                  <a:tcPr marL="0" marR="0" marT="4382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BDD7EE"/>
                    </a:solidFill>
                  </a:tcPr>
                </a:tc>
                <a:extLst>
                  <a:ext uri="{0D108BD9-81ED-4DB2-BD59-A6C34878D82A}">
                    <a16:rowId xmlns:a16="http://schemas.microsoft.com/office/drawing/2014/main" val="10004"/>
                  </a:ext>
                </a:extLst>
              </a:tr>
              <a:tr h="400675">
                <a:tc>
                  <a:txBody>
                    <a:bodyPr/>
                    <a:lstStyle/>
                    <a:p>
                      <a:pPr marL="1270"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 of total</a:t>
                      </a:r>
                      <a:endParaRPr sz="1800" u="none" strike="noStrike" cap="none">
                        <a:latin typeface="Cambria"/>
                        <a:ea typeface="Cambria"/>
                        <a:cs typeface="Cambria"/>
                        <a:sym typeface="Cambria"/>
                      </a:endParaRPr>
                    </a:p>
                  </a:txBody>
                  <a:tcPr marL="0" marR="0" marT="64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DD0DA"/>
                    </a:solidFill>
                  </a:tcPr>
                </a:tc>
                <a:tc>
                  <a:txBody>
                    <a:bodyPr/>
                    <a:lstStyle/>
                    <a:p>
                      <a:pPr marL="1270" marR="0" lvl="0" indent="0" algn="ctr" rtl="0">
                        <a:lnSpc>
                          <a:spcPct val="100000"/>
                        </a:lnSpc>
                        <a:spcBef>
                          <a:spcPts val="0"/>
                        </a:spcBef>
                        <a:spcAft>
                          <a:spcPts val="0"/>
                        </a:spcAft>
                        <a:buClr>
                          <a:srgbClr val="000000"/>
                        </a:buClr>
                        <a:buSzPts val="1800"/>
                        <a:buFont typeface="Arial"/>
                        <a:buNone/>
                      </a:pPr>
                      <a:r>
                        <a:rPr lang="en-US" sz="1800" u="none" strike="noStrike" cap="none" dirty="0">
                          <a:latin typeface="Cambria"/>
                          <a:ea typeface="Cambria"/>
                          <a:cs typeface="Cambria"/>
                          <a:sym typeface="Cambria"/>
                        </a:rPr>
                        <a:t>8%</a:t>
                      </a:r>
                      <a:endParaRPr sz="1800" u="none" strike="noStrike" cap="none" dirty="0">
                        <a:latin typeface="Cambria"/>
                        <a:ea typeface="Cambria"/>
                        <a:cs typeface="Cambria"/>
                        <a:sym typeface="Cambria"/>
                      </a:endParaRPr>
                    </a:p>
                  </a:txBody>
                  <a:tcPr marL="0" marR="0" marT="64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2540"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43%</a:t>
                      </a:r>
                      <a:endParaRPr sz="1800" u="none" strike="noStrike" cap="none">
                        <a:latin typeface="Cambria"/>
                        <a:ea typeface="Cambria"/>
                        <a:cs typeface="Cambria"/>
                        <a:sym typeface="Cambria"/>
                      </a:endParaRPr>
                    </a:p>
                  </a:txBody>
                  <a:tcPr marL="0" marR="0" marT="64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4445"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61%</a:t>
                      </a:r>
                      <a:endParaRPr sz="1800" u="none" strike="noStrike" cap="none">
                        <a:latin typeface="Cambria"/>
                        <a:ea typeface="Cambria"/>
                        <a:cs typeface="Cambria"/>
                        <a:sym typeface="Cambria"/>
                      </a:endParaRPr>
                    </a:p>
                  </a:txBody>
                  <a:tcPr marL="0" marR="0" marT="64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5715" marR="0" lvl="0" indent="0" algn="ctr" rtl="0">
                        <a:lnSpc>
                          <a:spcPct val="100000"/>
                        </a:lnSpc>
                        <a:spcBef>
                          <a:spcPts val="0"/>
                        </a:spcBef>
                        <a:spcAft>
                          <a:spcPts val="0"/>
                        </a:spcAft>
                        <a:buClr>
                          <a:srgbClr val="000000"/>
                        </a:buClr>
                        <a:buSzPts val="1800"/>
                        <a:buFont typeface="Arial"/>
                        <a:buNone/>
                      </a:pPr>
                      <a:r>
                        <a:rPr lang="en-US" sz="1800" u="none" strike="noStrike" cap="none">
                          <a:latin typeface="Cambria"/>
                          <a:ea typeface="Cambria"/>
                          <a:cs typeface="Cambria"/>
                          <a:sym typeface="Cambria"/>
                        </a:rPr>
                        <a:t>6%</a:t>
                      </a:r>
                      <a:endParaRPr sz="1800" u="none" strike="noStrike" cap="none">
                        <a:latin typeface="Cambria"/>
                        <a:ea typeface="Cambria"/>
                        <a:cs typeface="Cambria"/>
                        <a:sym typeface="Cambria"/>
                      </a:endParaRPr>
                    </a:p>
                  </a:txBody>
                  <a:tcPr marL="0" marR="0" marT="64775"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100"/>
                        <a:buFont typeface="Arial"/>
                        <a:buNone/>
                      </a:pPr>
                      <a:endParaRPr sz="21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53" name="Google Shape;153;p19"/>
          <p:cNvPicPr preferRelativeResize="0"/>
          <p:nvPr/>
        </p:nvPicPr>
        <p:blipFill rotWithShape="1">
          <a:blip r:embed="rId3">
            <a:alphaModFix/>
          </a:blip>
          <a:srcRect/>
          <a:stretch/>
        </p:blipFill>
        <p:spPr>
          <a:xfrm>
            <a:off x="5257800" y="3793186"/>
            <a:ext cx="1289525" cy="575326"/>
          </a:xfrm>
          <a:prstGeom prst="rect">
            <a:avLst/>
          </a:prstGeom>
          <a:noFill/>
          <a:ln>
            <a:noFill/>
          </a:ln>
        </p:spPr>
      </p:pic>
      <p:pic>
        <p:nvPicPr>
          <p:cNvPr id="154" name="Google Shape;154;p19"/>
          <p:cNvPicPr preferRelativeResize="0"/>
          <p:nvPr/>
        </p:nvPicPr>
        <p:blipFill rotWithShape="1">
          <a:blip r:embed="rId4">
            <a:alphaModFix/>
          </a:blip>
          <a:srcRect/>
          <a:stretch/>
        </p:blipFill>
        <p:spPr>
          <a:xfrm>
            <a:off x="5305067" y="4368512"/>
            <a:ext cx="1015599" cy="463255"/>
          </a:xfrm>
          <a:prstGeom prst="rect">
            <a:avLst/>
          </a:prstGeom>
          <a:noFill/>
          <a:ln>
            <a:noFill/>
          </a:ln>
        </p:spPr>
      </p:pic>
      <p:pic>
        <p:nvPicPr>
          <p:cNvPr id="155" name="Google Shape;155;p19"/>
          <p:cNvPicPr preferRelativeResize="0"/>
          <p:nvPr/>
        </p:nvPicPr>
        <p:blipFill rotWithShape="1">
          <a:blip r:embed="rId5">
            <a:alphaModFix/>
          </a:blip>
          <a:srcRect/>
          <a:stretch/>
        </p:blipFill>
        <p:spPr>
          <a:xfrm>
            <a:off x="5305067" y="5006378"/>
            <a:ext cx="893423" cy="463255"/>
          </a:xfrm>
          <a:prstGeom prst="rect">
            <a:avLst/>
          </a:prstGeom>
          <a:noFill/>
          <a:ln>
            <a:noFill/>
          </a:ln>
        </p:spPr>
      </p:pic>
      <p:pic>
        <p:nvPicPr>
          <p:cNvPr id="156" name="Google Shape;156;p19"/>
          <p:cNvPicPr preferRelativeResize="0"/>
          <p:nvPr/>
        </p:nvPicPr>
        <p:blipFill rotWithShape="1">
          <a:blip r:embed="rId6">
            <a:alphaModFix/>
          </a:blip>
          <a:srcRect/>
          <a:stretch/>
        </p:blipFill>
        <p:spPr>
          <a:xfrm>
            <a:off x="7086600" y="3733800"/>
            <a:ext cx="1047894" cy="547213"/>
          </a:xfrm>
          <a:prstGeom prst="rect">
            <a:avLst/>
          </a:prstGeom>
          <a:noFill/>
          <a:ln>
            <a:noFill/>
          </a:ln>
        </p:spPr>
      </p:pic>
      <p:pic>
        <p:nvPicPr>
          <p:cNvPr id="157" name="Google Shape;157;p19"/>
          <p:cNvPicPr preferRelativeResize="0"/>
          <p:nvPr/>
        </p:nvPicPr>
        <p:blipFill rotWithShape="1">
          <a:blip r:embed="rId4">
            <a:alphaModFix/>
          </a:blip>
          <a:srcRect/>
          <a:stretch/>
        </p:blipFill>
        <p:spPr>
          <a:xfrm>
            <a:off x="7086600" y="4371817"/>
            <a:ext cx="1015599" cy="463255"/>
          </a:xfrm>
          <a:prstGeom prst="rect">
            <a:avLst/>
          </a:prstGeom>
          <a:noFill/>
          <a:ln>
            <a:noFill/>
          </a:ln>
        </p:spPr>
      </p:pic>
      <p:pic>
        <p:nvPicPr>
          <p:cNvPr id="158" name="Google Shape;158;p19"/>
          <p:cNvPicPr preferRelativeResize="0"/>
          <p:nvPr/>
        </p:nvPicPr>
        <p:blipFill rotWithShape="1">
          <a:blip r:embed="rId7">
            <a:alphaModFix/>
          </a:blip>
          <a:srcRect/>
          <a:stretch/>
        </p:blipFill>
        <p:spPr>
          <a:xfrm>
            <a:off x="7010400" y="4930091"/>
            <a:ext cx="971176" cy="539542"/>
          </a:xfrm>
          <a:prstGeom prst="rect">
            <a:avLst/>
          </a:prstGeom>
          <a:noFill/>
          <a:ln>
            <a:noFill/>
          </a:ln>
        </p:spPr>
      </p:pic>
      <p:pic>
        <p:nvPicPr>
          <p:cNvPr id="159" name="Google Shape;159;p19"/>
          <p:cNvPicPr preferRelativeResize="0"/>
          <p:nvPr/>
        </p:nvPicPr>
        <p:blipFill rotWithShape="1">
          <a:blip r:embed="rId8">
            <a:alphaModFix/>
          </a:blip>
          <a:srcRect/>
          <a:stretch/>
        </p:blipFill>
        <p:spPr>
          <a:xfrm rot="-5400000">
            <a:off x="5506216" y="4881341"/>
            <a:ext cx="2469094" cy="312447"/>
          </a:xfrm>
          <a:prstGeom prst="rect">
            <a:avLst/>
          </a:prstGeom>
          <a:noFill/>
          <a:ln>
            <a:noFill/>
          </a:ln>
        </p:spPr>
      </p:pic>
      <p:pic>
        <p:nvPicPr>
          <p:cNvPr id="160" name="Google Shape;160;p19"/>
          <p:cNvPicPr preferRelativeResize="0"/>
          <p:nvPr/>
        </p:nvPicPr>
        <p:blipFill rotWithShape="1">
          <a:blip r:embed="rId9">
            <a:alphaModFix/>
          </a:blip>
          <a:srcRect/>
          <a:stretch/>
        </p:blipFill>
        <p:spPr>
          <a:xfrm>
            <a:off x="10734473" y="0"/>
            <a:ext cx="1448025" cy="79641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261620" y="139700"/>
            <a:ext cx="1087501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n-lt"/>
                <a:ea typeface="Cambria"/>
                <a:cs typeface="Cambria"/>
                <a:sym typeface="Cambria"/>
              </a:rPr>
              <a:t>Correcting incorrect dev/test set examples</a:t>
            </a:r>
            <a:endParaRPr sz="4400" dirty="0">
              <a:latin typeface="+mn-lt"/>
              <a:ea typeface="Cambria"/>
              <a:cs typeface="Cambria"/>
              <a:sym typeface="Cambria"/>
            </a:endParaRPr>
          </a:p>
        </p:txBody>
      </p:sp>
      <p:sp>
        <p:nvSpPr>
          <p:cNvPr id="166" name="Google Shape;166;p20"/>
          <p:cNvSpPr txBox="1"/>
          <p:nvPr/>
        </p:nvSpPr>
        <p:spPr>
          <a:xfrm>
            <a:off x="561622" y="1559290"/>
            <a:ext cx="11237654" cy="3316919"/>
          </a:xfrm>
          <a:prstGeom prst="rect">
            <a:avLst/>
          </a:prstGeom>
          <a:noFill/>
          <a:ln>
            <a:noFill/>
          </a:ln>
        </p:spPr>
        <p:txBody>
          <a:bodyPr spcFirstLastPara="1" wrap="square" lIns="0" tIns="8875" rIns="0" bIns="0" anchor="t" anchorCtr="0">
            <a:spAutoFit/>
          </a:bodyPr>
          <a:lstStyle/>
          <a:p>
            <a:pPr marL="469900" marR="328930" lvl="0" indent="-457200" algn="l" rtl="0">
              <a:lnSpc>
                <a:spcPct val="100699"/>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Apply same process to your dev and test sets to make sure they continue to come from the same distribution</a:t>
            </a:r>
            <a:endParaRPr sz="2800" b="0" i="0" u="none" strike="noStrike" cap="none" dirty="0">
              <a:solidFill>
                <a:srgbClr val="000000"/>
              </a:solidFill>
              <a:latin typeface="+mn-lt"/>
              <a:ea typeface="Cambria"/>
              <a:cs typeface="Cambria"/>
              <a:sym typeface="Cambria"/>
            </a:endParaRPr>
          </a:p>
          <a:p>
            <a:pPr marL="469900" marR="5080" lvl="0" indent="-457200" algn="l" rtl="0">
              <a:lnSpc>
                <a:spcPct val="101800"/>
              </a:lnSpc>
              <a:spcBef>
                <a:spcPts val="2695"/>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Consider examining examples your algorithm got right as well as ones it got wrong.</a:t>
            </a:r>
            <a:endParaRPr sz="2800" b="0" i="0" u="none" strike="noStrike" cap="none" dirty="0">
              <a:solidFill>
                <a:srgbClr val="000000"/>
              </a:solidFill>
              <a:latin typeface="+mn-lt"/>
              <a:ea typeface="Cambria"/>
              <a:cs typeface="Cambria"/>
              <a:sym typeface="Cambria"/>
            </a:endParaRPr>
          </a:p>
          <a:p>
            <a:pPr marL="469900" marR="1125855" lvl="0" indent="-457200" algn="l" rtl="0">
              <a:lnSpc>
                <a:spcPct val="101899"/>
              </a:lnSpc>
              <a:spcBef>
                <a:spcPts val="2625"/>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Train and dev/test data may now come from slightly different distributions.</a:t>
            </a:r>
            <a:endParaRPr sz="2800" b="0" i="0" u="none" strike="noStrike" cap="none" dirty="0">
              <a:solidFill>
                <a:srgbClr val="000000"/>
              </a:solidFill>
              <a:latin typeface="+mn-lt"/>
              <a:ea typeface="Cambria"/>
              <a:cs typeface="Cambria"/>
              <a:sym typeface="Cambria"/>
            </a:endParaRPr>
          </a:p>
        </p:txBody>
      </p:sp>
      <p:pic>
        <p:nvPicPr>
          <p:cNvPr id="167" name="Google Shape;167;p20"/>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a:off x="4836351" y="2395175"/>
            <a:ext cx="6908799" cy="939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latin typeface="+mj-lt"/>
              </a:rPr>
              <a:t>Error Analysis</a:t>
            </a:r>
            <a:endParaRPr dirty="0">
              <a:latin typeface="+mj-lt"/>
            </a:endParaRPr>
          </a:p>
        </p:txBody>
      </p:sp>
      <p:sp>
        <p:nvSpPr>
          <p:cNvPr id="173" name="Google Shape;173;p21"/>
          <p:cNvSpPr txBox="1"/>
          <p:nvPr/>
        </p:nvSpPr>
        <p:spPr>
          <a:xfrm>
            <a:off x="4517650" y="3503643"/>
            <a:ext cx="7546200" cy="2022590"/>
          </a:xfrm>
          <a:prstGeom prst="rect">
            <a:avLst/>
          </a:prstGeom>
          <a:noFill/>
          <a:ln>
            <a:noFill/>
          </a:ln>
        </p:spPr>
        <p:txBody>
          <a:bodyPr spcFirstLastPara="1" wrap="square" lIns="0" tIns="27925" rIns="0" bIns="0" anchor="t" anchorCtr="0">
            <a:spAutoFit/>
          </a:bodyPr>
          <a:lstStyle/>
          <a:p>
            <a:pPr marL="409575" marR="5080" lvl="0" indent="-397510"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n-lt"/>
                <a:ea typeface="Calibri"/>
                <a:cs typeface="Calibri"/>
                <a:sym typeface="Calibri"/>
              </a:rPr>
              <a:t>Build your first system quickly, then iterate</a:t>
            </a:r>
            <a:endParaRPr sz="5400" b="0" i="0" u="none" strike="noStrike" cap="none" dirty="0">
              <a:solidFill>
                <a:srgbClr val="000000"/>
              </a:solidFill>
              <a:latin typeface="+mn-lt"/>
              <a:ea typeface="Calibri"/>
              <a:cs typeface="Calibri"/>
              <a:sym typeface="Calibri"/>
            </a:endParaRPr>
          </a:p>
        </p:txBody>
      </p:sp>
      <p:sp>
        <p:nvSpPr>
          <p:cNvPr id="174" name="Google Shape;174;p21"/>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75" name="Google Shape;175;p21"/>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0" name="Google Shape;180;p22"/>
          <p:cNvSpPr txBox="1">
            <a:spLocks noGrp="1"/>
          </p:cNvSpPr>
          <p:nvPr>
            <p:ph type="title"/>
          </p:nvPr>
        </p:nvSpPr>
        <p:spPr>
          <a:xfrm>
            <a:off x="261626" y="139700"/>
            <a:ext cx="10640835" cy="1502463"/>
          </a:xfrm>
          <a:prstGeom prst="rect">
            <a:avLst/>
          </a:prstGeom>
          <a:noFill/>
          <a:ln>
            <a:noFill/>
          </a:ln>
        </p:spPr>
        <p:txBody>
          <a:bodyPr spcFirstLastPara="1" wrap="square" lIns="0" tIns="12700" rIns="0" bIns="0" anchor="t" anchorCtr="0">
            <a:spAutoFit/>
          </a:bodyPr>
          <a:lstStyle/>
          <a:p>
            <a:pPr marL="409575" marR="5080" lvl="0" indent="-397510" algn="l" rtl="0">
              <a:lnSpc>
                <a:spcPct val="119696"/>
              </a:lnSpc>
              <a:spcBef>
                <a:spcPts val="0"/>
              </a:spcBef>
              <a:spcAft>
                <a:spcPts val="0"/>
              </a:spcAft>
              <a:buClr>
                <a:schemeClr val="dk1"/>
              </a:buClr>
              <a:buSzPts val="6600"/>
              <a:buFont typeface="Arial"/>
              <a:buNone/>
            </a:pPr>
            <a:r>
              <a:rPr lang="en-US" sz="4400" dirty="0">
                <a:latin typeface="+mj-lt"/>
              </a:rPr>
              <a:t>Build your first system quickly, then iterate</a:t>
            </a:r>
            <a:endParaRPr sz="4400" dirty="0">
              <a:latin typeface="+mj-lt"/>
            </a:endParaRPr>
          </a:p>
          <a:p>
            <a:pPr marL="12700" lvl="0" indent="0" algn="l" rtl="0">
              <a:lnSpc>
                <a:spcPct val="100000"/>
              </a:lnSpc>
              <a:spcBef>
                <a:spcPts val="0"/>
              </a:spcBef>
              <a:spcAft>
                <a:spcPts val="0"/>
              </a:spcAft>
              <a:buSzPts val="1400"/>
              <a:buNone/>
            </a:pPr>
            <a:endParaRPr sz="4400" dirty="0">
              <a:latin typeface="+mj-lt"/>
              <a:ea typeface="Cambria"/>
              <a:cs typeface="Cambria"/>
              <a:sym typeface="Cambria"/>
            </a:endParaRPr>
          </a:p>
        </p:txBody>
      </p:sp>
      <p:pic>
        <p:nvPicPr>
          <p:cNvPr id="181" name="Google Shape;181;p22"/>
          <p:cNvPicPr preferRelativeResize="0"/>
          <p:nvPr/>
        </p:nvPicPr>
        <p:blipFill rotWithShape="1">
          <a:blip r:embed="rId3">
            <a:alphaModFix/>
          </a:blip>
          <a:srcRect/>
          <a:stretch/>
        </p:blipFill>
        <p:spPr>
          <a:xfrm>
            <a:off x="10734473" y="0"/>
            <a:ext cx="1448025" cy="796414"/>
          </a:xfrm>
          <a:prstGeom prst="rect">
            <a:avLst/>
          </a:prstGeom>
          <a:noFill/>
          <a:ln>
            <a:noFill/>
          </a:ln>
        </p:spPr>
      </p:pic>
      <p:pic>
        <p:nvPicPr>
          <p:cNvPr id="182" name="Google Shape;182;p22"/>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83" name="Google Shape;183;p22"/>
          <p:cNvSpPr txBox="1"/>
          <p:nvPr/>
        </p:nvSpPr>
        <p:spPr>
          <a:xfrm>
            <a:off x="261625" y="1406600"/>
            <a:ext cx="10473000" cy="3582489"/>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buClr>
                <a:schemeClr val="dk1"/>
              </a:buClr>
              <a:buSzPts val="2400"/>
              <a:buChar char="●"/>
            </a:pPr>
            <a:r>
              <a:rPr lang="en-US" sz="2400" dirty="0">
                <a:solidFill>
                  <a:schemeClr val="dk1"/>
                </a:solidFill>
                <a:highlight>
                  <a:schemeClr val="lt1"/>
                </a:highlight>
              </a:rPr>
              <a:t>When building a machine learning application, it can be overwhelming to decide which techniques to prioritize. To tackle this challenge, it is recommended to quickly build an initial system, set up a dev/test set and metric, and evaluate the performance of the system against the set and metric. Then, use bias/variance analysis and error analysis to identify areas for improvement and prioritize the next steps accordingly. This iterative process can help to gradually improve the system and achieve better performance.</a:t>
            </a:r>
            <a:endParaRPr sz="2400" dirty="0">
              <a:solidFill>
                <a:schemeClr val="dk1"/>
              </a:solidFill>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261627" y="139700"/>
            <a:ext cx="10297500" cy="806888"/>
          </a:xfrm>
          <a:prstGeom prst="rect">
            <a:avLst/>
          </a:prstGeom>
          <a:noFill/>
          <a:ln>
            <a:noFill/>
          </a:ln>
        </p:spPr>
        <p:txBody>
          <a:bodyPr spcFirstLastPara="1" wrap="square" lIns="0" tIns="12700" rIns="0" bIns="0" anchor="t" anchorCtr="0">
            <a:spAutoFit/>
          </a:bodyPr>
          <a:lstStyle/>
          <a:p>
            <a:pPr marL="409575" marR="5080" lvl="0" indent="-397510" algn="l" rtl="0">
              <a:lnSpc>
                <a:spcPct val="119696"/>
              </a:lnSpc>
              <a:spcBef>
                <a:spcPts val="0"/>
              </a:spcBef>
              <a:spcAft>
                <a:spcPts val="0"/>
              </a:spcAft>
              <a:buClr>
                <a:schemeClr val="dk1"/>
              </a:buClr>
              <a:buSzPts val="6600"/>
              <a:buFont typeface="Arial"/>
              <a:buNone/>
            </a:pPr>
            <a:r>
              <a:rPr lang="en-US" sz="4300" dirty="0">
                <a:latin typeface="+mj-lt"/>
              </a:rPr>
              <a:t>Build your first system quickly, then iterate</a:t>
            </a:r>
            <a:endParaRPr sz="4300" dirty="0">
              <a:latin typeface="+mj-lt"/>
            </a:endParaRPr>
          </a:p>
        </p:txBody>
      </p:sp>
      <p:pic>
        <p:nvPicPr>
          <p:cNvPr id="189" name="Google Shape;189;p23"/>
          <p:cNvPicPr preferRelativeResize="0"/>
          <p:nvPr/>
        </p:nvPicPr>
        <p:blipFill rotWithShape="1">
          <a:blip r:embed="rId3">
            <a:alphaModFix/>
          </a:blip>
          <a:srcRect/>
          <a:stretch/>
        </p:blipFill>
        <p:spPr>
          <a:xfrm>
            <a:off x="10734473" y="0"/>
            <a:ext cx="1448025" cy="796414"/>
          </a:xfrm>
          <a:prstGeom prst="rect">
            <a:avLst/>
          </a:prstGeom>
          <a:noFill/>
          <a:ln>
            <a:noFill/>
          </a:ln>
        </p:spPr>
      </p:pic>
      <p:pic>
        <p:nvPicPr>
          <p:cNvPr id="190" name="Google Shape;190;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91" name="Google Shape;191;p23"/>
          <p:cNvSpPr txBox="1"/>
          <p:nvPr/>
        </p:nvSpPr>
        <p:spPr>
          <a:xfrm>
            <a:off x="422399" y="1396552"/>
            <a:ext cx="11263834" cy="4159570"/>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The initial system in machine learning helps to identify bias and variance, prioritize improvements, and avoid overthinking or making the system too complex. </a:t>
            </a:r>
          </a:p>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This approach is particularly useful for those who are new to the problem or lack expertise in the application area. </a:t>
            </a:r>
          </a:p>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However, for those with significant prior experience or a significant body of literature to draw from, it may be appropriate to build a more complex system from the start.</a:t>
            </a:r>
            <a:endParaRPr sz="2400" dirty="0">
              <a:solidFill>
                <a:schemeClr val="dk1"/>
              </a:solidFill>
              <a:highlight>
                <a:schemeClr val="lt1"/>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261627" y="139700"/>
            <a:ext cx="10297500" cy="806888"/>
          </a:xfrm>
          <a:prstGeom prst="rect">
            <a:avLst/>
          </a:prstGeom>
          <a:noFill/>
          <a:ln>
            <a:noFill/>
          </a:ln>
        </p:spPr>
        <p:txBody>
          <a:bodyPr spcFirstLastPara="1" wrap="square" lIns="0" tIns="12700" rIns="0" bIns="0" anchor="t" anchorCtr="0">
            <a:spAutoFit/>
          </a:bodyPr>
          <a:lstStyle/>
          <a:p>
            <a:pPr marL="409575" marR="5080" lvl="0" indent="-397510" algn="l" rtl="0">
              <a:lnSpc>
                <a:spcPct val="119696"/>
              </a:lnSpc>
              <a:spcBef>
                <a:spcPts val="0"/>
              </a:spcBef>
              <a:spcAft>
                <a:spcPts val="0"/>
              </a:spcAft>
              <a:buClr>
                <a:schemeClr val="dk1"/>
              </a:buClr>
              <a:buSzPts val="6600"/>
              <a:buFont typeface="Arial"/>
              <a:buNone/>
            </a:pPr>
            <a:r>
              <a:rPr lang="en-US" sz="4300" dirty="0">
                <a:latin typeface="+mj-lt"/>
              </a:rPr>
              <a:t>Build your first system quickly, then iterate</a:t>
            </a:r>
            <a:endParaRPr sz="4300" dirty="0">
              <a:latin typeface="+mj-lt"/>
            </a:endParaRPr>
          </a:p>
        </p:txBody>
      </p:sp>
      <p:pic>
        <p:nvPicPr>
          <p:cNvPr id="197" name="Google Shape;197;p24"/>
          <p:cNvPicPr preferRelativeResize="0"/>
          <p:nvPr/>
        </p:nvPicPr>
        <p:blipFill rotWithShape="1">
          <a:blip r:embed="rId3">
            <a:alphaModFix/>
          </a:blip>
          <a:srcRect/>
          <a:stretch/>
        </p:blipFill>
        <p:spPr>
          <a:xfrm>
            <a:off x="10734473" y="0"/>
            <a:ext cx="1448025" cy="796414"/>
          </a:xfrm>
          <a:prstGeom prst="rect">
            <a:avLst/>
          </a:prstGeom>
          <a:noFill/>
          <a:ln>
            <a:noFill/>
          </a:ln>
        </p:spPr>
      </p:pic>
      <p:pic>
        <p:nvPicPr>
          <p:cNvPr id="198" name="Google Shape;198;p2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99" name="Google Shape;199;p24"/>
          <p:cNvSpPr txBox="1"/>
          <p:nvPr/>
        </p:nvSpPr>
        <p:spPr>
          <a:xfrm>
            <a:off x="261625" y="1406600"/>
            <a:ext cx="10473000" cy="2253300"/>
          </a:xfrm>
          <a:prstGeom prst="rect">
            <a:avLst/>
          </a:prstGeom>
          <a:noFill/>
          <a:ln>
            <a:noFill/>
          </a:ln>
        </p:spPr>
        <p:txBody>
          <a:bodyPr spcFirstLastPara="1" wrap="square" lIns="91425" tIns="91425" rIns="91425" bIns="91425" anchor="t" anchorCtr="0">
            <a:spAutoFit/>
          </a:bodyPr>
          <a:lstStyle/>
          <a:p>
            <a:pPr marL="457200" lvl="0" indent="-381000" algn="just" rtl="0">
              <a:lnSpc>
                <a:spcPct val="115000"/>
              </a:lnSpc>
              <a:spcBef>
                <a:spcPts val="1500"/>
              </a:spcBef>
              <a:spcAft>
                <a:spcPts val="0"/>
              </a:spcAft>
              <a:buClr>
                <a:schemeClr val="dk1"/>
              </a:buClr>
              <a:buSzPts val="2400"/>
              <a:buChar char="●"/>
            </a:pPr>
            <a:r>
              <a:rPr lang="en-US" sz="2400" dirty="0">
                <a:solidFill>
                  <a:schemeClr val="dk1"/>
                </a:solidFill>
                <a:highlight>
                  <a:schemeClr val="lt1"/>
                </a:highlight>
              </a:rPr>
              <a:t>Overall, the goal of building a machine learning application is to get something that works well. By building your first system quickly and then iterating based on bias/variance analysis and error analysis, you can improve the system and prioritize the areas where the most significant improvements can be made.</a:t>
            </a:r>
            <a:endParaRPr sz="2400" dirty="0">
              <a:solidFill>
                <a:schemeClr val="dk1"/>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03"/>
        <p:cNvGrpSpPr/>
        <p:nvPr/>
      </p:nvGrpSpPr>
      <p:grpSpPr>
        <a:xfrm>
          <a:off x="0" y="0"/>
          <a:ext cx="0" cy="0"/>
          <a:chOff x="0" y="0"/>
          <a:chExt cx="0" cy="0"/>
        </a:xfrm>
      </p:grpSpPr>
      <p:sp>
        <p:nvSpPr>
          <p:cNvPr id="204" name="Google Shape;204;p25"/>
          <p:cNvSpPr txBox="1">
            <a:spLocks noGrp="1"/>
          </p:cNvSpPr>
          <p:nvPr>
            <p:ph type="title"/>
          </p:nvPr>
        </p:nvSpPr>
        <p:spPr>
          <a:xfrm>
            <a:off x="261620" y="139700"/>
            <a:ext cx="72066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Speech recognition example</a:t>
            </a:r>
            <a:endParaRPr sz="4400" dirty="0">
              <a:latin typeface="+mj-lt"/>
              <a:ea typeface="Cambria"/>
              <a:cs typeface="Cambria"/>
              <a:sym typeface="Cambria"/>
            </a:endParaRPr>
          </a:p>
        </p:txBody>
      </p:sp>
      <p:sp>
        <p:nvSpPr>
          <p:cNvPr id="205" name="Google Shape;205;p25"/>
          <p:cNvSpPr txBox="1"/>
          <p:nvPr/>
        </p:nvSpPr>
        <p:spPr>
          <a:xfrm>
            <a:off x="531922" y="1369695"/>
            <a:ext cx="5630400" cy="3868880"/>
          </a:xfrm>
          <a:prstGeom prst="rect">
            <a:avLst/>
          </a:prstGeom>
          <a:noFill/>
          <a:ln>
            <a:noFill/>
          </a:ln>
        </p:spPr>
        <p:txBody>
          <a:bodyPr spcFirstLastPara="1" wrap="square" lIns="0" tIns="12700" rIns="0" bIns="0" anchor="t" anchorCtr="0">
            <a:spAutoFit/>
          </a:bodyPr>
          <a:lstStyle/>
          <a:p>
            <a:pPr marL="520700" marR="0" lvl="0" indent="-457200" algn="l" rtl="0">
              <a:lnSpc>
                <a:spcPct val="100000"/>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Noisy background</a:t>
            </a:r>
            <a:endParaRPr sz="2800" b="0" i="0" u="none" strike="noStrike" cap="none" dirty="0">
              <a:solidFill>
                <a:srgbClr val="000000"/>
              </a:solidFill>
              <a:latin typeface="+mn-lt"/>
              <a:ea typeface="Cambria"/>
              <a:cs typeface="Cambria"/>
              <a:sym typeface="Cambria"/>
            </a:endParaRPr>
          </a:p>
          <a:p>
            <a:pPr marL="977900" marR="0" lvl="1" indent="-457200" algn="l" rtl="0">
              <a:lnSpc>
                <a:spcPct val="119722"/>
              </a:lnSpc>
              <a:spcBef>
                <a:spcPts val="80"/>
              </a:spcBef>
              <a:spcAft>
                <a:spcPts val="0"/>
              </a:spcAft>
              <a:buClr>
                <a:srgbClr val="000000"/>
              </a:buClr>
              <a:buSzPts val="3600"/>
              <a:buFont typeface="Arial"/>
              <a:buChar char="•"/>
            </a:pPr>
            <a:r>
              <a:rPr lang="en-US" sz="2400" b="0" i="0" u="none" strike="noStrike" cap="none" dirty="0">
                <a:solidFill>
                  <a:srgbClr val="000000"/>
                </a:solidFill>
                <a:latin typeface="+mn-lt"/>
                <a:ea typeface="Cambria"/>
                <a:cs typeface="Cambria"/>
                <a:sym typeface="Cambria"/>
              </a:rPr>
              <a:t>Café noise</a:t>
            </a:r>
            <a:endParaRPr sz="2400" b="0" i="0" u="none" strike="noStrike" cap="none" dirty="0">
              <a:solidFill>
                <a:srgbClr val="000000"/>
              </a:solidFill>
              <a:latin typeface="+mn-lt"/>
              <a:ea typeface="Cambria"/>
              <a:cs typeface="Cambria"/>
              <a:sym typeface="Cambria"/>
            </a:endParaRPr>
          </a:p>
          <a:p>
            <a:pPr marL="977900" marR="0" lvl="1" indent="-457200" algn="l" rtl="0">
              <a:lnSpc>
                <a:spcPct val="109444"/>
              </a:lnSpc>
              <a:spcBef>
                <a:spcPts val="0"/>
              </a:spcBef>
              <a:spcAft>
                <a:spcPts val="0"/>
              </a:spcAft>
              <a:buClr>
                <a:srgbClr val="000000"/>
              </a:buClr>
              <a:buSzPts val="3600"/>
              <a:buFont typeface="Arial"/>
              <a:buChar char="•"/>
            </a:pPr>
            <a:r>
              <a:rPr lang="en-US" sz="2400" b="0" i="0" u="none" strike="noStrike" cap="none" dirty="0">
                <a:solidFill>
                  <a:srgbClr val="000000"/>
                </a:solidFill>
                <a:latin typeface="+mn-lt"/>
                <a:ea typeface="Cambria"/>
                <a:cs typeface="Cambria"/>
                <a:sym typeface="Cambria"/>
              </a:rPr>
              <a:t>Car noise</a:t>
            </a:r>
            <a:endParaRPr sz="2400" b="0" i="0" u="none" strike="noStrike" cap="none" dirty="0">
              <a:solidFill>
                <a:srgbClr val="000000"/>
              </a:solidFill>
              <a:latin typeface="+mn-lt"/>
              <a:ea typeface="Cambria"/>
              <a:cs typeface="Cambria"/>
              <a:sym typeface="Cambria"/>
            </a:endParaRPr>
          </a:p>
          <a:p>
            <a:pPr marL="631190" marR="0" lvl="0" indent="-568325" algn="l" rtl="0">
              <a:lnSpc>
                <a:spcPct val="73833"/>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Palatino Linotype"/>
                <a:cs typeface="Palatino Linotype"/>
                <a:sym typeface="Palatino Linotype"/>
              </a:rPr>
              <a:t>Accented speech</a:t>
            </a:r>
            <a:endParaRPr sz="2800" b="0" i="0" u="none" strike="noStrike" cap="none" baseline="-25000" dirty="0">
              <a:solidFill>
                <a:srgbClr val="000000"/>
              </a:solidFill>
              <a:latin typeface="+mn-lt"/>
              <a:ea typeface="Calibri"/>
              <a:cs typeface="Calibri"/>
              <a:sym typeface="Calibri"/>
            </a:endParaRPr>
          </a:p>
          <a:p>
            <a:pPr marL="520700" marR="0" lvl="0" indent="-457200" algn="l" rtl="0">
              <a:lnSpc>
                <a:spcPct val="119722"/>
              </a:lnSpc>
              <a:spcBef>
                <a:spcPts val="215"/>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Far from microphone</a:t>
            </a:r>
            <a:endParaRPr sz="2800" b="0" i="0" u="none" strike="noStrike" cap="none" dirty="0">
              <a:solidFill>
                <a:srgbClr val="000000"/>
              </a:solidFill>
              <a:latin typeface="+mn-lt"/>
              <a:ea typeface="Cambria"/>
              <a:cs typeface="Cambria"/>
              <a:sym typeface="Cambria"/>
            </a:endParaRPr>
          </a:p>
          <a:p>
            <a:pPr marL="520700" marR="0" lvl="0" indent="-457200" algn="l" rtl="0">
              <a:lnSpc>
                <a:spcPct val="119722"/>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Young children’s speech</a:t>
            </a:r>
            <a:endParaRPr sz="2800" b="0" i="0" u="none" strike="noStrike" cap="none" dirty="0">
              <a:solidFill>
                <a:srgbClr val="000000"/>
              </a:solidFill>
              <a:latin typeface="+mn-lt"/>
              <a:ea typeface="Cambria"/>
              <a:cs typeface="Cambria"/>
              <a:sym typeface="Cambria"/>
            </a:endParaRPr>
          </a:p>
          <a:p>
            <a:pPr marL="520700" marR="0" lvl="0" indent="-457200" algn="l" rtl="0">
              <a:lnSpc>
                <a:spcPct val="119722"/>
              </a:lnSpc>
              <a:spcBef>
                <a:spcPts val="8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Stuttering</a:t>
            </a:r>
            <a:endParaRPr sz="2800" b="0" i="0" u="none" strike="noStrike" cap="none" dirty="0">
              <a:solidFill>
                <a:srgbClr val="000000"/>
              </a:solidFill>
              <a:latin typeface="+mn-lt"/>
              <a:ea typeface="Cambria"/>
              <a:cs typeface="Cambria"/>
              <a:sym typeface="Cambria"/>
            </a:endParaRPr>
          </a:p>
          <a:p>
            <a:pPr marL="520700" marR="0" lvl="0" indent="-457200" algn="l" rtl="0">
              <a:lnSpc>
                <a:spcPct val="119722"/>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a:t>
            </a:r>
            <a:endParaRPr sz="2800" b="0" i="0" u="none" strike="noStrike" cap="none" dirty="0">
              <a:solidFill>
                <a:srgbClr val="000000"/>
              </a:solidFill>
              <a:latin typeface="+mn-lt"/>
              <a:ea typeface="Cambria"/>
              <a:cs typeface="Cambria"/>
              <a:sym typeface="Cambria"/>
            </a:endParaRPr>
          </a:p>
        </p:txBody>
      </p:sp>
      <p:sp>
        <p:nvSpPr>
          <p:cNvPr id="206" name="Google Shape;206;p25"/>
          <p:cNvSpPr txBox="1"/>
          <p:nvPr/>
        </p:nvSpPr>
        <p:spPr>
          <a:xfrm>
            <a:off x="7572926" y="1369695"/>
            <a:ext cx="4386600" cy="4496409"/>
          </a:xfrm>
          <a:prstGeom prst="rect">
            <a:avLst/>
          </a:prstGeom>
          <a:noFill/>
          <a:ln>
            <a:noFill/>
          </a:ln>
        </p:spPr>
        <p:txBody>
          <a:bodyPr spcFirstLastPara="1" wrap="square" lIns="0" tIns="2525" rIns="0" bIns="0" anchor="t" anchorCtr="0">
            <a:spAutoFit/>
          </a:bodyPr>
          <a:lstStyle/>
          <a:p>
            <a:pPr marL="469900" marR="14603" lvl="0" indent="-457200" algn="l" rtl="0">
              <a:lnSpc>
                <a:spcPct val="101800"/>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Set up dev/test set and metric</a:t>
            </a:r>
            <a:endParaRPr sz="2800" b="0" i="0" u="none" strike="noStrike" cap="none" dirty="0">
              <a:solidFill>
                <a:srgbClr val="000000"/>
              </a:solidFill>
              <a:latin typeface="+mn-lt"/>
              <a:ea typeface="Cambria"/>
              <a:cs typeface="Cambria"/>
              <a:sym typeface="Cambria"/>
            </a:endParaRPr>
          </a:p>
          <a:p>
            <a:pPr marL="469900" marR="758190" lvl="0" indent="-457200" algn="l" rtl="0">
              <a:lnSpc>
                <a:spcPct val="119444"/>
              </a:lnSpc>
              <a:spcBef>
                <a:spcPts val="14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Build initial system quickly</a:t>
            </a:r>
            <a:endParaRPr sz="2800" b="0" i="0" u="none" strike="noStrike" cap="none" dirty="0">
              <a:solidFill>
                <a:srgbClr val="000000"/>
              </a:solidFill>
              <a:latin typeface="+mn-lt"/>
              <a:ea typeface="Cambria"/>
              <a:cs typeface="Cambria"/>
              <a:sym typeface="Cambria"/>
            </a:endParaRPr>
          </a:p>
          <a:p>
            <a:pPr marL="469900" marR="0" lvl="0" indent="-457200" algn="l" rtl="0">
              <a:lnSpc>
                <a:spcPct val="115138"/>
              </a:lnSpc>
              <a:spcBef>
                <a:spcPts val="0"/>
              </a:spcBef>
              <a:spcAft>
                <a:spcPts val="0"/>
              </a:spcAft>
              <a:buClr>
                <a:srgbClr val="000000"/>
              </a:buClr>
              <a:buSzPts val="3600"/>
              <a:buFont typeface="Arial"/>
              <a:buChar char="•"/>
            </a:pPr>
            <a:r>
              <a:rPr lang="en-US" sz="2800" b="0" i="0" u="none" strike="noStrike" cap="none" dirty="0">
                <a:solidFill>
                  <a:srgbClr val="000000"/>
                </a:solidFill>
                <a:latin typeface="+mn-lt"/>
                <a:ea typeface="Cambria"/>
                <a:cs typeface="Cambria"/>
                <a:sym typeface="Cambria"/>
              </a:rPr>
              <a:t>Use Bias/Variance</a:t>
            </a:r>
            <a:endParaRPr sz="2800" b="0" i="0" u="none" strike="noStrike" cap="none" dirty="0">
              <a:solidFill>
                <a:srgbClr val="000000"/>
              </a:solidFill>
              <a:latin typeface="+mn-lt"/>
              <a:ea typeface="Cambria"/>
              <a:cs typeface="Cambria"/>
              <a:sym typeface="Cambria"/>
            </a:endParaRPr>
          </a:p>
          <a:p>
            <a:pPr marL="469900" marR="0" lvl="0" indent="0" algn="l" rtl="0">
              <a:lnSpc>
                <a:spcPct val="119722"/>
              </a:lnSpc>
              <a:spcBef>
                <a:spcPts val="0"/>
              </a:spcBef>
              <a:spcAft>
                <a:spcPts val="0"/>
              </a:spcAft>
              <a:buClr>
                <a:srgbClr val="000000"/>
              </a:buClr>
              <a:buSzPts val="3600"/>
              <a:buFont typeface="Arial"/>
              <a:buNone/>
            </a:pPr>
            <a:r>
              <a:rPr lang="en-US" sz="2800" b="0" i="0" u="none" strike="noStrike" cap="none" dirty="0">
                <a:solidFill>
                  <a:srgbClr val="000000"/>
                </a:solidFill>
                <a:latin typeface="+mn-lt"/>
                <a:ea typeface="Cambria"/>
                <a:cs typeface="Cambria"/>
                <a:sym typeface="Cambria"/>
              </a:rPr>
              <a:t>analysis &amp; Error</a:t>
            </a:r>
            <a:endParaRPr sz="2800" b="0" i="0" u="none" strike="noStrike" cap="none" dirty="0">
              <a:solidFill>
                <a:srgbClr val="000000"/>
              </a:solidFill>
              <a:latin typeface="+mn-lt"/>
              <a:ea typeface="Cambria"/>
              <a:cs typeface="Cambria"/>
              <a:sym typeface="Cambria"/>
            </a:endParaRPr>
          </a:p>
          <a:p>
            <a:pPr marL="469900" marR="892175" lvl="0" indent="0" algn="l" rtl="0">
              <a:lnSpc>
                <a:spcPct val="119444"/>
              </a:lnSpc>
              <a:spcBef>
                <a:spcPts val="195"/>
              </a:spcBef>
              <a:spcAft>
                <a:spcPts val="0"/>
              </a:spcAft>
              <a:buClr>
                <a:srgbClr val="000000"/>
              </a:buClr>
              <a:buSzPts val="3600"/>
              <a:buFont typeface="Arial"/>
              <a:buNone/>
            </a:pPr>
            <a:r>
              <a:rPr lang="en-US" sz="2800" b="0" i="0" u="none" strike="noStrike" cap="none" dirty="0">
                <a:solidFill>
                  <a:srgbClr val="000000"/>
                </a:solidFill>
                <a:latin typeface="+mn-lt"/>
                <a:ea typeface="Cambria"/>
                <a:cs typeface="Cambria"/>
                <a:sym typeface="Cambria"/>
              </a:rPr>
              <a:t>analysis to prioritize next steps.</a:t>
            </a:r>
            <a:endParaRPr sz="2800" b="0" i="0" u="none" strike="noStrike" cap="none" dirty="0">
              <a:solidFill>
                <a:srgbClr val="000000"/>
              </a:solidFill>
              <a:latin typeface="+mn-lt"/>
              <a:ea typeface="Cambria"/>
              <a:cs typeface="Cambria"/>
              <a:sym typeface="Cambria"/>
            </a:endParaRPr>
          </a:p>
        </p:txBody>
      </p:sp>
      <p:pic>
        <p:nvPicPr>
          <p:cNvPr id="207" name="Google Shape;207;p25"/>
          <p:cNvPicPr preferRelativeResize="0"/>
          <p:nvPr/>
        </p:nvPicPr>
        <p:blipFill rotWithShape="1">
          <a:blip r:embed="rId3">
            <a:alphaModFix/>
          </a:blip>
          <a:srcRect/>
          <a:stretch/>
        </p:blipFill>
        <p:spPr>
          <a:xfrm>
            <a:off x="115498" y="5362701"/>
            <a:ext cx="7352722" cy="503403"/>
          </a:xfrm>
          <a:prstGeom prst="rect">
            <a:avLst/>
          </a:prstGeom>
          <a:noFill/>
          <a:ln>
            <a:noFill/>
          </a:ln>
        </p:spPr>
      </p:pic>
      <p:pic>
        <p:nvPicPr>
          <p:cNvPr id="208" name="Google Shape;208;p25"/>
          <p:cNvPicPr preferRelativeResize="0"/>
          <p:nvPr/>
        </p:nvPicPr>
        <p:blipFill rotWithShape="1">
          <a:blip r:embed="rId4">
            <a:alphaModFix/>
          </a:blip>
          <a:srcRect/>
          <a:stretch/>
        </p:blipFill>
        <p:spPr>
          <a:xfrm>
            <a:off x="10734473" y="0"/>
            <a:ext cx="1448025" cy="796414"/>
          </a:xfrm>
          <a:prstGeom prst="rect">
            <a:avLst/>
          </a:prstGeom>
          <a:noFill/>
          <a:ln>
            <a:noFill/>
          </a:ln>
        </p:spPr>
      </p:pic>
      <p:pic>
        <p:nvPicPr>
          <p:cNvPr id="209" name="Google Shape;209;p25"/>
          <p:cNvPicPr preferRelativeResize="0"/>
          <p:nvPr/>
        </p:nvPicPr>
        <p:blipFill rotWithShape="1">
          <a:blip r:embed="rId4">
            <a:alphaModFix/>
          </a:blip>
          <a:srcRect/>
          <a:stretch/>
        </p:blipFill>
        <p:spPr>
          <a:xfrm>
            <a:off x="10734473" y="0"/>
            <a:ext cx="1448025" cy="7964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836350" y="2307316"/>
            <a:ext cx="6830250" cy="939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Error Analysis</a:t>
            </a:r>
            <a:endParaRPr dirty="0"/>
          </a:p>
        </p:txBody>
      </p:sp>
      <p:sp>
        <p:nvSpPr>
          <p:cNvPr id="51" name="Google Shape;51;p8"/>
          <p:cNvSpPr txBox="1"/>
          <p:nvPr/>
        </p:nvSpPr>
        <p:spPr>
          <a:xfrm>
            <a:off x="4836350" y="3560573"/>
            <a:ext cx="6908800" cy="2465788"/>
          </a:xfrm>
          <a:prstGeom prst="rect">
            <a:avLst/>
          </a:prstGeom>
          <a:noFill/>
          <a:ln>
            <a:noFill/>
          </a:ln>
        </p:spPr>
        <p:txBody>
          <a:bodyPr spcFirstLastPara="1" wrap="square" lIns="0" tIns="27925" rIns="0" bIns="0" anchor="t" anchorCtr="0">
            <a:spAutoFit/>
          </a:bodyPr>
          <a:lstStyle/>
          <a:p>
            <a:pPr marL="1736725" marR="5080" lvl="0" indent="-1724660" algn="ctr" rtl="0">
              <a:lnSpc>
                <a:spcPct val="119696"/>
              </a:lnSpc>
              <a:spcBef>
                <a:spcPts val="0"/>
              </a:spcBef>
              <a:spcAft>
                <a:spcPts val="0"/>
              </a:spcAft>
              <a:buClr>
                <a:srgbClr val="000000"/>
              </a:buClr>
              <a:buSzPts val="6600"/>
              <a:buFont typeface="Arial"/>
              <a:buNone/>
            </a:pPr>
            <a:r>
              <a:rPr lang="en-US" sz="6600" b="0" i="0" u="none" strike="noStrike" cap="none" dirty="0">
                <a:solidFill>
                  <a:srgbClr val="000000"/>
                </a:solidFill>
                <a:latin typeface="Calibri"/>
                <a:ea typeface="Calibri"/>
                <a:cs typeface="Calibri"/>
                <a:sym typeface="Calibri"/>
              </a:rPr>
              <a:t>Carrying out error</a:t>
            </a:r>
          </a:p>
          <a:p>
            <a:pPr marL="1736725" marR="5080" lvl="0" indent="-1724660" algn="ctr" rtl="0">
              <a:lnSpc>
                <a:spcPct val="119696"/>
              </a:lnSpc>
              <a:spcBef>
                <a:spcPts val="0"/>
              </a:spcBef>
              <a:spcAft>
                <a:spcPts val="0"/>
              </a:spcAft>
              <a:buClr>
                <a:srgbClr val="000000"/>
              </a:buClr>
              <a:buSzPts val="6600"/>
              <a:buFont typeface="Arial"/>
              <a:buNone/>
            </a:pPr>
            <a:r>
              <a:rPr lang="en-US" sz="6600" b="0" i="0" u="none" strike="noStrike" cap="none" dirty="0">
                <a:solidFill>
                  <a:srgbClr val="000000"/>
                </a:solidFill>
                <a:latin typeface="Calibri"/>
                <a:ea typeface="Calibri"/>
                <a:cs typeface="Calibri"/>
                <a:sym typeface="Calibri"/>
              </a:rPr>
              <a:t>analysis</a:t>
            </a:r>
            <a:endParaRPr sz="6600" b="0" i="0" u="none" strike="noStrike" cap="none" dirty="0">
              <a:solidFill>
                <a:srgbClr val="000000"/>
              </a:solidFill>
              <a:latin typeface="Calibri"/>
              <a:ea typeface="Calibri"/>
              <a:cs typeface="Calibri"/>
              <a:sym typeface="Calibri"/>
            </a:endParaRPr>
          </a:p>
        </p:txBody>
      </p:sp>
      <p:sp>
        <p:nvSpPr>
          <p:cNvPr id="52" name="Google Shape;52;p8"/>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3" name="Google Shape;53;p8"/>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213"/>
        <p:cNvGrpSpPr/>
        <p:nvPr/>
      </p:nvGrpSpPr>
      <p:grpSpPr>
        <a:xfrm>
          <a:off x="0" y="0"/>
          <a:ext cx="0" cy="0"/>
          <a:chOff x="0" y="0"/>
          <a:chExt cx="0" cy="0"/>
        </a:xfrm>
      </p:grpSpPr>
      <p:sp>
        <p:nvSpPr>
          <p:cNvPr id="214" name="Google Shape;214;p26"/>
          <p:cNvSpPr txBox="1">
            <a:spLocks noGrp="1"/>
          </p:cNvSpPr>
          <p:nvPr>
            <p:ph type="title"/>
          </p:nvPr>
        </p:nvSpPr>
        <p:spPr>
          <a:xfrm>
            <a:off x="4836350" y="1170063"/>
            <a:ext cx="6904989" cy="2109152"/>
          </a:xfrm>
          <a:prstGeom prst="rect">
            <a:avLst/>
          </a:prstGeom>
          <a:noFill/>
          <a:ln>
            <a:noFill/>
          </a:ln>
        </p:spPr>
        <p:txBody>
          <a:bodyPr spcFirstLastPara="1" wrap="square" lIns="0" tIns="113650" rIns="0" bIns="0" anchor="t" anchorCtr="0">
            <a:spAutoFit/>
          </a:bodyPr>
          <a:lstStyle/>
          <a:p>
            <a:pPr marL="477519" marR="5080" lvl="0" indent="-464819" algn="ctr" rtl="0">
              <a:lnSpc>
                <a:spcPct val="108333"/>
              </a:lnSpc>
              <a:spcBef>
                <a:spcPts val="0"/>
              </a:spcBef>
              <a:spcAft>
                <a:spcPts val="0"/>
              </a:spcAft>
              <a:buSzPts val="1400"/>
              <a:buNone/>
            </a:pPr>
            <a:r>
              <a:rPr lang="en-US" dirty="0">
                <a:latin typeface="+mj-lt"/>
              </a:rPr>
              <a:t>Mismatched training</a:t>
            </a:r>
            <a:br>
              <a:rPr lang="en-US" dirty="0">
                <a:latin typeface="+mj-lt"/>
              </a:rPr>
            </a:br>
            <a:r>
              <a:rPr lang="en-US" dirty="0">
                <a:latin typeface="+mj-lt"/>
              </a:rPr>
              <a:t>and	dev/test data</a:t>
            </a:r>
            <a:endParaRPr dirty="0">
              <a:latin typeface="+mj-lt"/>
            </a:endParaRPr>
          </a:p>
        </p:txBody>
      </p:sp>
      <p:sp>
        <p:nvSpPr>
          <p:cNvPr id="215" name="Google Shape;215;p26"/>
          <p:cNvSpPr txBox="1"/>
          <p:nvPr/>
        </p:nvSpPr>
        <p:spPr>
          <a:xfrm>
            <a:off x="4893703" y="3424059"/>
            <a:ext cx="6692265" cy="3019786"/>
          </a:xfrm>
          <a:prstGeom prst="rect">
            <a:avLst/>
          </a:prstGeom>
          <a:noFill/>
          <a:ln>
            <a:noFill/>
          </a:ln>
        </p:spPr>
        <p:txBody>
          <a:bodyPr spcFirstLastPara="1" wrap="square" lIns="0" tIns="27925" rIns="0" bIns="0" anchor="t" anchorCtr="0">
            <a:spAutoFit/>
          </a:bodyPr>
          <a:lstStyle/>
          <a:p>
            <a:pPr marL="12700" marR="5080" lvl="0" indent="0"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Training and testing on different distributions</a:t>
            </a:r>
            <a:endParaRPr sz="5400" b="0" i="0" u="none" strike="noStrike" cap="none" dirty="0">
              <a:solidFill>
                <a:srgbClr val="000000"/>
              </a:solidFill>
              <a:latin typeface="+mj-lt"/>
              <a:ea typeface="Calibri"/>
              <a:cs typeface="Calibri"/>
              <a:sym typeface="Calibri"/>
            </a:endParaRPr>
          </a:p>
        </p:txBody>
      </p:sp>
      <p:sp>
        <p:nvSpPr>
          <p:cNvPr id="216" name="Google Shape;216;p26"/>
          <p:cNvSpPr/>
          <p:nvPr/>
        </p:nvSpPr>
        <p:spPr>
          <a:xfrm>
            <a:off x="4836350" y="3410419"/>
            <a:ext cx="6904990" cy="17780"/>
          </a:xfrm>
          <a:custGeom>
            <a:avLst/>
            <a:gdLst/>
            <a:ahLst/>
            <a:cxnLst/>
            <a:rect l="l" t="t" r="r" b="b"/>
            <a:pathLst>
              <a:path w="6904990" h="17779" extrusionOk="0">
                <a:moveTo>
                  <a:pt x="0" y="0"/>
                </a:moveTo>
                <a:lnTo>
                  <a:pt x="6904806" y="17727"/>
                </a:lnTo>
              </a:path>
            </a:pathLst>
          </a:custGeom>
          <a:noFill/>
          <a:ln w="19025"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17" name="Google Shape;217;p26"/>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221"/>
        <p:cNvGrpSpPr/>
        <p:nvPr/>
      </p:nvGrpSpPr>
      <p:grpSpPr>
        <a:xfrm>
          <a:off x="0" y="0"/>
          <a:ext cx="0" cy="0"/>
          <a:chOff x="0" y="0"/>
          <a:chExt cx="0" cy="0"/>
        </a:xfrm>
      </p:grpSpPr>
      <p:pic>
        <p:nvPicPr>
          <p:cNvPr id="222" name="Google Shape;222;p27"/>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23" name="Google Shape;223;p27"/>
          <p:cNvSpPr txBox="1"/>
          <p:nvPr/>
        </p:nvSpPr>
        <p:spPr>
          <a:xfrm>
            <a:off x="3557450" y="2940650"/>
            <a:ext cx="63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24" name="Google Shape;224;p27"/>
          <p:cNvSpPr txBox="1"/>
          <p:nvPr/>
        </p:nvSpPr>
        <p:spPr>
          <a:xfrm>
            <a:off x="3237175" y="3448650"/>
            <a:ext cx="63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25" name="Google Shape;225;p27"/>
          <p:cNvSpPr txBox="1"/>
          <p:nvPr/>
        </p:nvSpPr>
        <p:spPr>
          <a:xfrm>
            <a:off x="190919" y="69350"/>
            <a:ext cx="11686233" cy="1809696"/>
          </a:xfrm>
          <a:prstGeom prst="rect">
            <a:avLst/>
          </a:prstGeom>
          <a:noFill/>
          <a:ln>
            <a:noFill/>
          </a:ln>
        </p:spPr>
        <p:txBody>
          <a:bodyPr spcFirstLastPara="1" wrap="square" lIns="91425" tIns="91425" rIns="91425" bIns="91425" anchor="t" anchorCtr="0">
            <a:spAutoFit/>
          </a:bodyPr>
          <a:lstStyle/>
          <a:p>
            <a:pPr marL="12700" marR="5080" lvl="0" indent="0" algn="l" rtl="0">
              <a:lnSpc>
                <a:spcPct val="119696"/>
              </a:lnSpc>
              <a:spcBef>
                <a:spcPts val="0"/>
              </a:spcBef>
              <a:spcAft>
                <a:spcPts val="0"/>
              </a:spcAft>
              <a:buClr>
                <a:schemeClr val="dk1"/>
              </a:buClr>
              <a:buSzPts val="6600"/>
              <a:buFont typeface="Arial"/>
              <a:buNone/>
            </a:pPr>
            <a:r>
              <a:rPr lang="en-US" sz="4400" dirty="0">
                <a:solidFill>
                  <a:schemeClr val="dk1"/>
                </a:solidFill>
                <a:latin typeface="+mj-lt"/>
                <a:ea typeface="Calibri"/>
                <a:cs typeface="Calibri"/>
                <a:sym typeface="Calibri"/>
              </a:rPr>
              <a:t>Training and testing on different </a:t>
            </a:r>
          </a:p>
          <a:p>
            <a:pPr marL="12700" marR="5080" lvl="0" indent="0" rtl="0">
              <a:lnSpc>
                <a:spcPct val="119696"/>
              </a:lnSpc>
              <a:spcBef>
                <a:spcPts val="0"/>
              </a:spcBef>
              <a:spcAft>
                <a:spcPts val="0"/>
              </a:spcAft>
              <a:buClr>
                <a:schemeClr val="dk1"/>
              </a:buClr>
              <a:buSzPts val="6600"/>
              <a:buFont typeface="Arial"/>
              <a:buNone/>
            </a:pPr>
            <a:r>
              <a:rPr lang="en-US" sz="4400" dirty="0">
                <a:solidFill>
                  <a:schemeClr val="dk1"/>
                </a:solidFill>
                <a:latin typeface="+mj-lt"/>
                <a:ea typeface="Calibri"/>
                <a:cs typeface="Calibri"/>
                <a:sym typeface="Calibri"/>
              </a:rPr>
              <a:t>distributions</a:t>
            </a:r>
            <a:endParaRPr sz="4400" dirty="0">
              <a:solidFill>
                <a:schemeClr val="dk1"/>
              </a:solidFill>
              <a:latin typeface="+mj-lt"/>
              <a:ea typeface="Calibri"/>
              <a:cs typeface="Calibri"/>
              <a:sym typeface="Calibri"/>
            </a:endParaRPr>
          </a:p>
        </p:txBody>
      </p:sp>
      <p:sp>
        <p:nvSpPr>
          <p:cNvPr id="226" name="Google Shape;226;p27"/>
          <p:cNvSpPr txBox="1"/>
          <p:nvPr/>
        </p:nvSpPr>
        <p:spPr>
          <a:xfrm>
            <a:off x="562834" y="1948396"/>
            <a:ext cx="11103302" cy="3582489"/>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buClr>
                <a:schemeClr val="dk1"/>
              </a:buClr>
              <a:buSzPts val="2400"/>
              <a:buChar char="●"/>
            </a:pPr>
            <a:r>
              <a:rPr lang="en-US" sz="2400" dirty="0">
                <a:solidFill>
                  <a:schemeClr val="dk1"/>
                </a:solidFill>
                <a:highlight>
                  <a:schemeClr val="lt1"/>
                </a:highlight>
              </a:rPr>
              <a:t>When building a machine learning application, it can be overwhelming to decide which techniques to prioritize. To tackle this challenge, it is recommended to quickly build an initial system, set up a dev/test set and metric, and evaluate the performance of the system against the set and metric. Then, use bias/variance analysis and error analysis to identify areas for improvement and prioritize the next steps accordingly. This iterative process can help to gradually improve the system and achieve better performance.</a:t>
            </a:r>
            <a:endParaRPr sz="2400" dirty="0">
              <a:solidFill>
                <a:schemeClr val="dk1"/>
              </a:solidFill>
              <a:highlight>
                <a:schemeClr val="lt1"/>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0"/>
        <p:cNvGrpSpPr/>
        <p:nvPr/>
      </p:nvGrpSpPr>
      <p:grpSpPr>
        <a:xfrm>
          <a:off x="0" y="0"/>
          <a:ext cx="0" cy="0"/>
          <a:chOff x="0" y="0"/>
          <a:chExt cx="0" cy="0"/>
        </a:xfrm>
      </p:grpSpPr>
      <p:pic>
        <p:nvPicPr>
          <p:cNvPr id="231" name="Google Shape;231;p28"/>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32" name="Google Shape;232;p28"/>
          <p:cNvSpPr txBox="1"/>
          <p:nvPr/>
        </p:nvSpPr>
        <p:spPr>
          <a:xfrm>
            <a:off x="3557450" y="2940650"/>
            <a:ext cx="63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33" name="Google Shape;233;p28"/>
          <p:cNvSpPr txBox="1"/>
          <p:nvPr/>
        </p:nvSpPr>
        <p:spPr>
          <a:xfrm>
            <a:off x="3237175" y="3448650"/>
            <a:ext cx="63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34" name="Google Shape;234;p28"/>
          <p:cNvSpPr txBox="1"/>
          <p:nvPr/>
        </p:nvSpPr>
        <p:spPr>
          <a:xfrm>
            <a:off x="365850" y="69350"/>
            <a:ext cx="10258200" cy="1661963"/>
          </a:xfrm>
          <a:prstGeom prst="rect">
            <a:avLst/>
          </a:prstGeom>
          <a:noFill/>
          <a:ln>
            <a:noFill/>
          </a:ln>
        </p:spPr>
        <p:txBody>
          <a:bodyPr spcFirstLastPara="1" wrap="square" lIns="91425" tIns="91425" rIns="91425" bIns="91425" anchor="t" anchorCtr="0">
            <a:spAutoFit/>
          </a:bodyPr>
          <a:lstStyle/>
          <a:p>
            <a:pPr marL="12700" marR="5080" lvl="0">
              <a:lnSpc>
                <a:spcPct val="119696"/>
              </a:lnSpc>
              <a:buClr>
                <a:schemeClr val="dk1"/>
              </a:buClr>
              <a:buSzPts val="6600"/>
            </a:pPr>
            <a:r>
              <a:rPr lang="en-US" sz="4000" dirty="0">
                <a:solidFill>
                  <a:schemeClr val="dk1"/>
                </a:solidFill>
                <a:ea typeface="Calibri"/>
                <a:cs typeface="Calibri"/>
                <a:sym typeface="Calibri"/>
              </a:rPr>
              <a:t>Training and testing on different </a:t>
            </a:r>
          </a:p>
          <a:p>
            <a:pPr marL="12700" marR="5080" lvl="0">
              <a:lnSpc>
                <a:spcPct val="119696"/>
              </a:lnSpc>
              <a:buClr>
                <a:schemeClr val="dk1"/>
              </a:buClr>
              <a:buSzPts val="6600"/>
            </a:pPr>
            <a:r>
              <a:rPr lang="en-US" sz="4000" dirty="0">
                <a:solidFill>
                  <a:schemeClr val="dk1"/>
                </a:solidFill>
                <a:ea typeface="Calibri"/>
                <a:cs typeface="Calibri"/>
                <a:sym typeface="Calibri"/>
              </a:rPr>
              <a:t>distributions</a:t>
            </a:r>
          </a:p>
        </p:txBody>
      </p:sp>
      <p:sp>
        <p:nvSpPr>
          <p:cNvPr id="235" name="Google Shape;235;p28"/>
          <p:cNvSpPr txBox="1"/>
          <p:nvPr/>
        </p:nvSpPr>
        <p:spPr>
          <a:xfrm>
            <a:off x="365850" y="1658773"/>
            <a:ext cx="11402133" cy="3542478"/>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The initial system in machine learning helps to identify bias and variance, prioritize improvements, and avoid overthinking or making the system too complex. This approach is particularly useful for those who are new to the problem or lack expertise in the application area. </a:t>
            </a:r>
          </a:p>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However, for those with significant prior experience or a significant body of literature to draw from, it may be appropriate to build a more complex system from the start.</a:t>
            </a:r>
            <a:endParaRPr sz="2400" dirty="0">
              <a:solidFill>
                <a:schemeClr val="dk1"/>
              </a:solidFill>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261620" y="28551"/>
            <a:ext cx="4837918" cy="1376400"/>
          </a:xfrm>
          <a:prstGeom prst="rect">
            <a:avLst/>
          </a:prstGeom>
          <a:noFill/>
          <a:ln>
            <a:noFill/>
          </a:ln>
        </p:spPr>
        <p:txBody>
          <a:bodyPr spcFirstLastPara="1" wrap="square" lIns="0" tIns="123825"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Cat app example</a:t>
            </a:r>
            <a:endParaRPr sz="4400" dirty="0">
              <a:latin typeface="+mj-lt"/>
              <a:ea typeface="Cambria"/>
              <a:cs typeface="Cambria"/>
              <a:sym typeface="Cambria"/>
            </a:endParaRPr>
          </a:p>
          <a:p>
            <a:pPr marL="673100" lvl="0" indent="0" algn="ctr" rtl="0">
              <a:lnSpc>
                <a:spcPct val="100000"/>
              </a:lnSpc>
              <a:spcBef>
                <a:spcPts val="635"/>
              </a:spcBef>
              <a:spcAft>
                <a:spcPts val="0"/>
              </a:spcAft>
              <a:buSzPts val="1400"/>
              <a:buNone/>
            </a:pPr>
            <a:r>
              <a:rPr lang="en-US" sz="3200" b="0" dirty="0">
                <a:latin typeface="+mj-lt"/>
                <a:ea typeface="Cambria"/>
                <a:cs typeface="Cambria"/>
                <a:sym typeface="Cambria"/>
              </a:rPr>
              <a:t>Data from webpages</a:t>
            </a:r>
            <a:endParaRPr sz="3200" dirty="0">
              <a:latin typeface="+mj-lt"/>
              <a:ea typeface="Cambria"/>
              <a:cs typeface="Cambria"/>
              <a:sym typeface="Cambria"/>
            </a:endParaRPr>
          </a:p>
        </p:txBody>
      </p:sp>
      <p:sp>
        <p:nvSpPr>
          <p:cNvPr id="250" name="Google Shape;250;p30"/>
          <p:cNvSpPr txBox="1"/>
          <p:nvPr/>
        </p:nvSpPr>
        <p:spPr>
          <a:xfrm>
            <a:off x="7160145" y="891095"/>
            <a:ext cx="4113600" cy="505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000000"/>
                </a:solidFill>
                <a:latin typeface="+mj-lt"/>
                <a:ea typeface="Cambria"/>
                <a:cs typeface="Cambria"/>
                <a:sym typeface="Cambria"/>
              </a:rPr>
              <a:t>Data from mobile app</a:t>
            </a:r>
            <a:endParaRPr sz="3200" b="0" i="0" u="none" strike="noStrike" cap="none" dirty="0">
              <a:solidFill>
                <a:srgbClr val="000000"/>
              </a:solidFill>
              <a:latin typeface="+mj-lt"/>
              <a:ea typeface="Cambria"/>
              <a:cs typeface="Cambria"/>
              <a:sym typeface="Cambria"/>
            </a:endParaRPr>
          </a:p>
        </p:txBody>
      </p:sp>
      <p:pic>
        <p:nvPicPr>
          <p:cNvPr id="251" name="Google Shape;251;p30"/>
          <p:cNvPicPr preferRelativeResize="0"/>
          <p:nvPr/>
        </p:nvPicPr>
        <p:blipFill rotWithShape="1">
          <a:blip r:embed="rId3">
            <a:alphaModFix/>
          </a:blip>
          <a:srcRect/>
          <a:stretch/>
        </p:blipFill>
        <p:spPr>
          <a:xfrm>
            <a:off x="2053132" y="1508442"/>
            <a:ext cx="1675002" cy="1470901"/>
          </a:xfrm>
          <a:prstGeom prst="rect">
            <a:avLst/>
          </a:prstGeom>
          <a:noFill/>
          <a:ln>
            <a:noFill/>
          </a:ln>
        </p:spPr>
      </p:pic>
      <p:pic>
        <p:nvPicPr>
          <p:cNvPr id="252" name="Google Shape;252;p30"/>
          <p:cNvPicPr preferRelativeResize="0"/>
          <p:nvPr/>
        </p:nvPicPr>
        <p:blipFill rotWithShape="1">
          <a:blip r:embed="rId4">
            <a:alphaModFix/>
          </a:blip>
          <a:srcRect/>
          <a:stretch/>
        </p:blipFill>
        <p:spPr>
          <a:xfrm>
            <a:off x="3888155" y="1508442"/>
            <a:ext cx="1675002" cy="1470901"/>
          </a:xfrm>
          <a:prstGeom prst="rect">
            <a:avLst/>
          </a:prstGeom>
          <a:noFill/>
          <a:ln>
            <a:noFill/>
          </a:ln>
        </p:spPr>
      </p:pic>
      <p:pic>
        <p:nvPicPr>
          <p:cNvPr id="253" name="Google Shape;253;p30"/>
          <p:cNvPicPr preferRelativeResize="0"/>
          <p:nvPr/>
        </p:nvPicPr>
        <p:blipFill rotWithShape="1">
          <a:blip r:embed="rId5">
            <a:alphaModFix/>
          </a:blip>
          <a:srcRect/>
          <a:stretch/>
        </p:blipFill>
        <p:spPr>
          <a:xfrm>
            <a:off x="218097" y="1508442"/>
            <a:ext cx="1675002" cy="1470901"/>
          </a:xfrm>
          <a:prstGeom prst="rect">
            <a:avLst/>
          </a:prstGeom>
          <a:noFill/>
          <a:ln>
            <a:noFill/>
          </a:ln>
        </p:spPr>
      </p:pic>
      <p:pic>
        <p:nvPicPr>
          <p:cNvPr id="254" name="Google Shape;254;p30"/>
          <p:cNvPicPr preferRelativeResize="0"/>
          <p:nvPr/>
        </p:nvPicPr>
        <p:blipFill rotWithShape="1">
          <a:blip r:embed="rId6">
            <a:alphaModFix/>
          </a:blip>
          <a:srcRect/>
          <a:stretch/>
        </p:blipFill>
        <p:spPr>
          <a:xfrm>
            <a:off x="6565074" y="1508442"/>
            <a:ext cx="1680591" cy="1470901"/>
          </a:xfrm>
          <a:prstGeom prst="rect">
            <a:avLst/>
          </a:prstGeom>
          <a:noFill/>
          <a:ln>
            <a:noFill/>
          </a:ln>
        </p:spPr>
      </p:pic>
      <p:pic>
        <p:nvPicPr>
          <p:cNvPr id="255" name="Google Shape;255;p30"/>
          <p:cNvPicPr preferRelativeResize="0"/>
          <p:nvPr/>
        </p:nvPicPr>
        <p:blipFill rotWithShape="1">
          <a:blip r:embed="rId7">
            <a:alphaModFix/>
          </a:blip>
          <a:srcRect/>
          <a:stretch/>
        </p:blipFill>
        <p:spPr>
          <a:xfrm>
            <a:off x="8397316" y="1508442"/>
            <a:ext cx="1680591" cy="1470901"/>
          </a:xfrm>
          <a:prstGeom prst="rect">
            <a:avLst/>
          </a:prstGeom>
          <a:noFill/>
          <a:ln>
            <a:noFill/>
          </a:ln>
        </p:spPr>
      </p:pic>
      <p:pic>
        <p:nvPicPr>
          <p:cNvPr id="256" name="Google Shape;256;p30"/>
          <p:cNvPicPr preferRelativeResize="0"/>
          <p:nvPr/>
        </p:nvPicPr>
        <p:blipFill rotWithShape="1">
          <a:blip r:embed="rId8">
            <a:alphaModFix/>
          </a:blip>
          <a:srcRect/>
          <a:stretch/>
        </p:blipFill>
        <p:spPr>
          <a:xfrm>
            <a:off x="10229545" y="1508442"/>
            <a:ext cx="1680591" cy="1470901"/>
          </a:xfrm>
          <a:prstGeom prst="rect">
            <a:avLst/>
          </a:prstGeom>
          <a:noFill/>
          <a:ln>
            <a:noFill/>
          </a:ln>
        </p:spPr>
      </p:pic>
      <p:pic>
        <p:nvPicPr>
          <p:cNvPr id="257" name="Google Shape;257;p30"/>
          <p:cNvPicPr preferRelativeResize="0"/>
          <p:nvPr/>
        </p:nvPicPr>
        <p:blipFill rotWithShape="1">
          <a:blip r:embed="rId9">
            <a:alphaModFix/>
          </a:blip>
          <a:srcRect/>
          <a:stretch/>
        </p:blipFill>
        <p:spPr>
          <a:xfrm>
            <a:off x="10734473" y="0"/>
            <a:ext cx="1448025" cy="7964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a:spLocks noGrp="1"/>
          </p:cNvSpPr>
          <p:nvPr>
            <p:ph type="title"/>
          </p:nvPr>
        </p:nvSpPr>
        <p:spPr>
          <a:xfrm>
            <a:off x="228601" y="228600"/>
            <a:ext cx="5867400"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4400" b="0" dirty="0">
                <a:latin typeface="+mj-lt"/>
                <a:ea typeface="Cambria"/>
                <a:cs typeface="Cambria"/>
                <a:sym typeface="Cambria"/>
              </a:rPr>
              <a:t>Cat app example</a:t>
            </a:r>
            <a:endParaRPr sz="4400" dirty="0">
              <a:latin typeface="+mj-lt"/>
            </a:endParaRPr>
          </a:p>
        </p:txBody>
      </p:sp>
      <p:pic>
        <p:nvPicPr>
          <p:cNvPr id="263" name="Google Shape;263;p31"/>
          <p:cNvPicPr preferRelativeResize="0"/>
          <p:nvPr/>
        </p:nvPicPr>
        <p:blipFill rotWithShape="1">
          <a:blip r:embed="rId3">
            <a:alphaModFix/>
          </a:blip>
          <a:srcRect/>
          <a:stretch/>
        </p:blipFill>
        <p:spPr>
          <a:xfrm>
            <a:off x="1600200" y="1239482"/>
            <a:ext cx="8229599" cy="5618518"/>
          </a:xfrm>
          <a:prstGeom prst="rect">
            <a:avLst/>
          </a:prstGeom>
          <a:noFill/>
          <a:ln>
            <a:noFill/>
          </a:ln>
        </p:spPr>
      </p:pic>
      <p:pic>
        <p:nvPicPr>
          <p:cNvPr id="264" name="Google Shape;264;p31"/>
          <p:cNvPicPr preferRelativeResize="0"/>
          <p:nvPr/>
        </p:nvPicPr>
        <p:blipFill rotWithShape="1">
          <a:blip r:embed="rId4">
            <a:alphaModFix/>
          </a:blip>
          <a:srcRect/>
          <a:stretch/>
        </p:blipFill>
        <p:spPr>
          <a:xfrm>
            <a:off x="10734473" y="0"/>
            <a:ext cx="1448025" cy="7964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68"/>
        <p:cNvGrpSpPr/>
        <p:nvPr/>
      </p:nvGrpSpPr>
      <p:grpSpPr>
        <a:xfrm>
          <a:off x="0" y="0"/>
          <a:ext cx="0" cy="0"/>
          <a:chOff x="0" y="0"/>
          <a:chExt cx="0" cy="0"/>
        </a:xfrm>
      </p:grpSpPr>
      <p:sp>
        <p:nvSpPr>
          <p:cNvPr id="269" name="Google Shape;269;p32"/>
          <p:cNvSpPr txBox="1">
            <a:spLocks noGrp="1"/>
          </p:cNvSpPr>
          <p:nvPr>
            <p:ph type="title"/>
          </p:nvPr>
        </p:nvSpPr>
        <p:spPr>
          <a:xfrm>
            <a:off x="261620" y="139700"/>
            <a:ext cx="720661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Speech recognition example</a:t>
            </a:r>
            <a:endParaRPr sz="4400" dirty="0">
              <a:latin typeface="+mj-lt"/>
              <a:ea typeface="Cambria"/>
              <a:cs typeface="Cambria"/>
              <a:sym typeface="Cambria"/>
            </a:endParaRPr>
          </a:p>
        </p:txBody>
      </p:sp>
      <p:sp>
        <p:nvSpPr>
          <p:cNvPr id="270" name="Google Shape;270;p32"/>
          <p:cNvSpPr txBox="1">
            <a:spLocks noGrp="1"/>
          </p:cNvSpPr>
          <p:nvPr>
            <p:ph type="body" idx="1"/>
          </p:nvPr>
        </p:nvSpPr>
        <p:spPr>
          <a:xfrm>
            <a:off x="810411" y="2107971"/>
            <a:ext cx="4212590" cy="378015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a:t>Training</a:t>
            </a:r>
            <a:endParaRPr/>
          </a:p>
          <a:p>
            <a:pPr marL="12700" lvl="0" indent="0" algn="l" rtl="0">
              <a:lnSpc>
                <a:spcPct val="100000"/>
              </a:lnSpc>
              <a:spcBef>
                <a:spcPts val="2585"/>
              </a:spcBef>
              <a:spcAft>
                <a:spcPts val="0"/>
              </a:spcAft>
              <a:buSzPts val="1400"/>
              <a:buNone/>
            </a:pPr>
            <a:r>
              <a:rPr lang="en-US" u="none"/>
              <a:t>Purchased data</a:t>
            </a:r>
            <a:endParaRPr/>
          </a:p>
          <a:p>
            <a:pPr marL="12700" marR="5080" lvl="0" indent="0" algn="l" rtl="0">
              <a:lnSpc>
                <a:spcPct val="167400"/>
              </a:lnSpc>
              <a:spcBef>
                <a:spcPts val="5"/>
              </a:spcBef>
              <a:spcAft>
                <a:spcPts val="0"/>
              </a:spcAft>
              <a:buSzPts val="1400"/>
              <a:buNone/>
            </a:pPr>
            <a:r>
              <a:rPr lang="en-US" u="none"/>
              <a:t>Smart speaker control Voice keyboard</a:t>
            </a:r>
            <a:endParaRPr/>
          </a:p>
          <a:p>
            <a:pPr marL="12700" lvl="0" indent="0" algn="l" rtl="0">
              <a:lnSpc>
                <a:spcPct val="100000"/>
              </a:lnSpc>
              <a:spcBef>
                <a:spcPts val="2595"/>
              </a:spcBef>
              <a:spcAft>
                <a:spcPts val="0"/>
              </a:spcAft>
              <a:buSzPts val="1400"/>
              <a:buNone/>
            </a:pPr>
            <a:r>
              <a:rPr lang="en-US" u="none"/>
              <a:t>…</a:t>
            </a:r>
            <a:endParaRPr/>
          </a:p>
        </p:txBody>
      </p:sp>
      <p:sp>
        <p:nvSpPr>
          <p:cNvPr id="271" name="Google Shape;271;p32"/>
          <p:cNvSpPr txBox="1"/>
          <p:nvPr/>
        </p:nvSpPr>
        <p:spPr>
          <a:xfrm>
            <a:off x="6896531" y="2072640"/>
            <a:ext cx="3195955" cy="186055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sng" strike="noStrike" cap="none">
                <a:solidFill>
                  <a:srgbClr val="000000"/>
                </a:solidFill>
                <a:latin typeface="Cambria"/>
                <a:ea typeface="Cambria"/>
                <a:cs typeface="Cambria"/>
                <a:sym typeface="Cambria"/>
              </a:rPr>
              <a:t>Dev/test</a:t>
            </a:r>
            <a:endParaRPr sz="3200" b="0" i="0" u="none" strike="noStrike" cap="none">
              <a:solidFill>
                <a:srgbClr val="000000"/>
              </a:solidFill>
              <a:latin typeface="Cambria"/>
              <a:ea typeface="Cambria"/>
              <a:cs typeface="Cambria"/>
              <a:sym typeface="Cambria"/>
            </a:endParaRPr>
          </a:p>
          <a:p>
            <a:pPr marL="12700" marR="5080" lvl="0" indent="0" algn="l" rtl="0">
              <a:lnSpc>
                <a:spcPct val="101600"/>
              </a:lnSpc>
              <a:spcBef>
                <a:spcPts val="2805"/>
              </a:spcBef>
              <a:spcAft>
                <a:spcPts val="0"/>
              </a:spcAft>
              <a:buClr>
                <a:srgbClr val="000000"/>
              </a:buClr>
              <a:buSzPts val="3200"/>
              <a:buFont typeface="Arial"/>
              <a:buNone/>
            </a:pPr>
            <a:r>
              <a:rPr lang="en-US" sz="3200" b="0" i="0" u="none" strike="noStrike" cap="none">
                <a:solidFill>
                  <a:srgbClr val="000000"/>
                </a:solidFill>
                <a:latin typeface="Cambria"/>
                <a:ea typeface="Cambria"/>
                <a:cs typeface="Cambria"/>
                <a:sym typeface="Cambria"/>
              </a:rPr>
              <a:t>Speech activated rearview mirror</a:t>
            </a:r>
            <a:endParaRPr sz="3200" b="0" i="0" u="none" strike="noStrike" cap="none">
              <a:solidFill>
                <a:srgbClr val="000000"/>
              </a:solidFill>
              <a:latin typeface="Cambria"/>
              <a:ea typeface="Cambria"/>
              <a:cs typeface="Cambria"/>
              <a:sym typeface="Cambria"/>
            </a:endParaRPr>
          </a:p>
        </p:txBody>
      </p:sp>
      <p:pic>
        <p:nvPicPr>
          <p:cNvPr id="272" name="Google Shape;272;p32"/>
          <p:cNvPicPr preferRelativeResize="0"/>
          <p:nvPr/>
        </p:nvPicPr>
        <p:blipFill rotWithShape="1">
          <a:blip r:embed="rId3">
            <a:alphaModFix/>
          </a:blip>
          <a:srcRect/>
          <a:stretch/>
        </p:blipFill>
        <p:spPr>
          <a:xfrm>
            <a:off x="7554582" y="139702"/>
            <a:ext cx="3093554" cy="1845767"/>
          </a:xfrm>
          <a:prstGeom prst="rect">
            <a:avLst/>
          </a:prstGeom>
          <a:noFill/>
          <a:ln>
            <a:noFill/>
          </a:ln>
        </p:spPr>
      </p:pic>
      <p:pic>
        <p:nvPicPr>
          <p:cNvPr id="273" name="Google Shape;273;p32"/>
          <p:cNvPicPr preferRelativeResize="0"/>
          <p:nvPr/>
        </p:nvPicPr>
        <p:blipFill rotWithShape="1">
          <a:blip r:embed="rId4">
            <a:alphaModFix/>
          </a:blip>
          <a:srcRect/>
          <a:stretch/>
        </p:blipFill>
        <p:spPr>
          <a:xfrm>
            <a:off x="10734473" y="0"/>
            <a:ext cx="1448025" cy="79641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pic>
        <p:nvPicPr>
          <p:cNvPr id="240" name="Google Shape;240;p29"/>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1" name="Google Shape;241;p29"/>
          <p:cNvSpPr txBox="1"/>
          <p:nvPr/>
        </p:nvSpPr>
        <p:spPr>
          <a:xfrm>
            <a:off x="3557450" y="2940650"/>
            <a:ext cx="63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2" name="Google Shape;242;p29"/>
          <p:cNvSpPr txBox="1"/>
          <p:nvPr/>
        </p:nvSpPr>
        <p:spPr>
          <a:xfrm>
            <a:off x="3237175" y="3448650"/>
            <a:ext cx="636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43" name="Google Shape;243;p29"/>
          <p:cNvSpPr txBox="1"/>
          <p:nvPr/>
        </p:nvSpPr>
        <p:spPr>
          <a:xfrm>
            <a:off x="365850" y="69350"/>
            <a:ext cx="10258200" cy="1661963"/>
          </a:xfrm>
          <a:prstGeom prst="rect">
            <a:avLst/>
          </a:prstGeom>
          <a:noFill/>
          <a:ln>
            <a:noFill/>
          </a:ln>
        </p:spPr>
        <p:txBody>
          <a:bodyPr spcFirstLastPara="1" wrap="square" lIns="91425" tIns="91425" rIns="91425" bIns="91425" anchor="t" anchorCtr="0">
            <a:spAutoFit/>
          </a:bodyPr>
          <a:lstStyle/>
          <a:p>
            <a:pPr marL="12700" marR="5080" lvl="0">
              <a:lnSpc>
                <a:spcPct val="119696"/>
              </a:lnSpc>
              <a:buClr>
                <a:schemeClr val="dk1"/>
              </a:buClr>
              <a:buSzPts val="6600"/>
            </a:pPr>
            <a:r>
              <a:rPr lang="en-US" sz="4000" dirty="0">
                <a:solidFill>
                  <a:schemeClr val="dk1"/>
                </a:solidFill>
                <a:ea typeface="Calibri"/>
                <a:cs typeface="Calibri"/>
                <a:sym typeface="Calibri"/>
              </a:rPr>
              <a:t>Training and testing on different </a:t>
            </a:r>
          </a:p>
          <a:p>
            <a:pPr marL="12700" marR="5080" lvl="0">
              <a:lnSpc>
                <a:spcPct val="119696"/>
              </a:lnSpc>
              <a:buClr>
                <a:schemeClr val="dk1"/>
              </a:buClr>
              <a:buSzPts val="6600"/>
            </a:pPr>
            <a:r>
              <a:rPr lang="en-US" sz="4000" dirty="0">
                <a:solidFill>
                  <a:schemeClr val="dk1"/>
                </a:solidFill>
                <a:ea typeface="Calibri"/>
                <a:cs typeface="Calibri"/>
                <a:sym typeface="Calibri"/>
              </a:rPr>
              <a:t>distributions</a:t>
            </a:r>
          </a:p>
        </p:txBody>
      </p:sp>
      <p:sp>
        <p:nvSpPr>
          <p:cNvPr id="244" name="Google Shape;244;p29"/>
          <p:cNvSpPr txBox="1"/>
          <p:nvPr/>
        </p:nvSpPr>
        <p:spPr>
          <a:xfrm>
            <a:off x="365850" y="2001800"/>
            <a:ext cx="11415842" cy="2445254"/>
          </a:xfrm>
          <a:prstGeom prst="rect">
            <a:avLst/>
          </a:prstGeom>
          <a:noFill/>
          <a:ln>
            <a:noFill/>
          </a:ln>
        </p:spPr>
        <p:txBody>
          <a:bodyPr spcFirstLastPara="1" wrap="square" lIns="91425" tIns="91425" rIns="91425" bIns="91425" anchor="t" anchorCtr="0">
            <a:spAutoFit/>
          </a:bodyPr>
          <a:lstStyle/>
          <a:p>
            <a:pPr marL="457200" lvl="0" indent="-381000" algn="just" rtl="0">
              <a:lnSpc>
                <a:spcPct val="115000"/>
              </a:lnSpc>
              <a:spcBef>
                <a:spcPts val="1500"/>
              </a:spcBef>
              <a:spcAft>
                <a:spcPts val="0"/>
              </a:spcAft>
              <a:buClr>
                <a:schemeClr val="dk1"/>
              </a:buClr>
              <a:buSzPts val="2400"/>
              <a:buChar char="●"/>
            </a:pPr>
            <a:r>
              <a:rPr lang="en-US" sz="2400" dirty="0">
                <a:solidFill>
                  <a:schemeClr val="dk1"/>
                </a:solidFill>
                <a:highlight>
                  <a:schemeClr val="lt1"/>
                </a:highlight>
              </a:rPr>
              <a:t>Overall, the goal of building a machine learning application is to get something that works well. By building your first system quickly and then iterating based on bias/variance analysis and error analysis, you can improve the system and prioritize the areas where the most significant improvements can be made.</a:t>
            </a:r>
            <a:endParaRPr sz="2400" dirty="0">
              <a:solidFill>
                <a:schemeClr val="dk1"/>
              </a:solidFill>
              <a:highlight>
                <a:schemeClr val="lt1"/>
              </a:highlight>
            </a:endParaRPr>
          </a:p>
          <a:p>
            <a:pPr marL="457200" lvl="0" indent="0" algn="just" rtl="0">
              <a:spcBef>
                <a:spcPts val="0"/>
              </a:spcBef>
              <a:spcAft>
                <a:spcPts val="0"/>
              </a:spcAft>
              <a:buNone/>
            </a:pPr>
            <a:endParaRPr sz="2400" dirty="0">
              <a:solidFill>
                <a:schemeClr val="dk1"/>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7"/>
        <p:cNvGrpSpPr/>
        <p:nvPr/>
      </p:nvGrpSpPr>
      <p:grpSpPr>
        <a:xfrm>
          <a:off x="0" y="0"/>
          <a:ext cx="0" cy="0"/>
          <a:chOff x="0" y="0"/>
          <a:chExt cx="0" cy="0"/>
        </a:xfrm>
      </p:grpSpPr>
      <p:sp>
        <p:nvSpPr>
          <p:cNvPr id="278" name="Google Shape;278;p33"/>
          <p:cNvSpPr txBox="1"/>
          <p:nvPr/>
        </p:nvSpPr>
        <p:spPr>
          <a:xfrm>
            <a:off x="4791189" y="3479858"/>
            <a:ext cx="6998334" cy="2505814"/>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Clr>
                <a:srgbClr val="000000"/>
              </a:buClr>
              <a:buSzPts val="6000"/>
              <a:buFont typeface="Arial"/>
              <a:buNone/>
            </a:pPr>
            <a:r>
              <a:rPr lang="en-US" sz="5400" b="0" i="0" u="none" strike="noStrike" cap="none" dirty="0">
                <a:solidFill>
                  <a:srgbClr val="000000"/>
                </a:solidFill>
                <a:latin typeface="Calibri"/>
                <a:ea typeface="Calibri"/>
                <a:cs typeface="Calibri"/>
                <a:sym typeface="Calibri"/>
              </a:rPr>
              <a:t>Bias and Variance with mismatched data distributions</a:t>
            </a:r>
            <a:endParaRPr sz="5400" b="0" i="0" u="none" strike="noStrike" cap="none" dirty="0">
              <a:solidFill>
                <a:srgbClr val="000000"/>
              </a:solidFill>
              <a:latin typeface="Calibri"/>
              <a:ea typeface="Calibri"/>
              <a:cs typeface="Calibri"/>
              <a:sym typeface="Calibri"/>
            </a:endParaRPr>
          </a:p>
        </p:txBody>
      </p:sp>
      <p:sp>
        <p:nvSpPr>
          <p:cNvPr id="279" name="Google Shape;279;p33"/>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 name="Google Shape;280;p33"/>
          <p:cNvSpPr txBox="1">
            <a:spLocks noGrp="1"/>
          </p:cNvSpPr>
          <p:nvPr>
            <p:ph type="body" idx="1"/>
          </p:nvPr>
        </p:nvSpPr>
        <p:spPr>
          <a:xfrm>
            <a:off x="734898" y="1268310"/>
            <a:ext cx="11054625" cy="2109808"/>
          </a:xfrm>
          <a:prstGeom prst="rect">
            <a:avLst/>
          </a:prstGeom>
          <a:noFill/>
          <a:ln>
            <a:noFill/>
          </a:ln>
        </p:spPr>
        <p:txBody>
          <a:bodyPr spcFirstLastPara="1" wrap="square" lIns="0" tIns="114300" rIns="0" bIns="0" anchor="t" anchorCtr="0">
            <a:spAutoFit/>
          </a:bodyPr>
          <a:lstStyle/>
          <a:p>
            <a:pPr marL="4866005" marR="5080" lvl="0" indent="-465453" algn="l" rtl="0">
              <a:lnSpc>
                <a:spcPct val="108333"/>
              </a:lnSpc>
              <a:spcBef>
                <a:spcPts val="0"/>
              </a:spcBef>
              <a:spcAft>
                <a:spcPts val="0"/>
              </a:spcAft>
              <a:buSzPts val="1400"/>
              <a:buNone/>
            </a:pPr>
            <a:r>
              <a:rPr lang="en-US" dirty="0"/>
              <a:t>Mismatched training and	dev/test data</a:t>
            </a:r>
            <a:endParaRPr dirty="0"/>
          </a:p>
        </p:txBody>
      </p:sp>
      <p:pic>
        <p:nvPicPr>
          <p:cNvPr id="281" name="Google Shape;281;p33"/>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pic>
        <p:nvPicPr>
          <p:cNvPr id="286" name="Google Shape;286;p3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87" name="Google Shape;287;p34"/>
          <p:cNvSpPr txBox="1"/>
          <p:nvPr/>
        </p:nvSpPr>
        <p:spPr>
          <a:xfrm>
            <a:off x="200225" y="63221"/>
            <a:ext cx="10534200" cy="1538853"/>
          </a:xfrm>
          <a:prstGeom prst="rect">
            <a:avLst/>
          </a:prstGeom>
          <a:noFill/>
          <a:ln>
            <a:noFill/>
          </a:ln>
        </p:spPr>
        <p:txBody>
          <a:bodyPr spcFirstLastPara="1" wrap="square" lIns="91425" tIns="91425" rIns="91425" bIns="91425" anchor="t" anchorCtr="0">
            <a:spAutoFit/>
          </a:bodyPr>
          <a:lstStyle/>
          <a:p>
            <a:pPr marL="12700" marR="5080" lvl="0" indent="0" algn="ctr" rtl="0">
              <a:spcBef>
                <a:spcPts val="0"/>
              </a:spcBef>
              <a:spcAft>
                <a:spcPts val="0"/>
              </a:spcAft>
              <a:buClr>
                <a:schemeClr val="dk1"/>
              </a:buClr>
              <a:buSzPts val="6000"/>
              <a:buFont typeface="Arial"/>
              <a:buNone/>
            </a:pPr>
            <a:r>
              <a:rPr lang="en-US" sz="4400" dirty="0">
                <a:solidFill>
                  <a:schemeClr val="dk1"/>
                </a:solidFill>
                <a:latin typeface="+mj-lt"/>
                <a:ea typeface="Calibri"/>
                <a:cs typeface="Calibri"/>
                <a:sym typeface="Calibri"/>
              </a:rPr>
              <a:t>Bias and Variance with mismatched data distributions</a:t>
            </a:r>
            <a:endParaRPr sz="4400" dirty="0">
              <a:solidFill>
                <a:schemeClr val="dk1"/>
              </a:solidFill>
              <a:latin typeface="+mj-lt"/>
              <a:ea typeface="Calibri"/>
              <a:cs typeface="Calibri"/>
              <a:sym typeface="Calibri"/>
            </a:endParaRPr>
          </a:p>
        </p:txBody>
      </p:sp>
      <p:sp>
        <p:nvSpPr>
          <p:cNvPr id="2" name="TextBox 1"/>
          <p:cNvSpPr txBox="1"/>
          <p:nvPr/>
        </p:nvSpPr>
        <p:spPr>
          <a:xfrm>
            <a:off x="391885" y="2039815"/>
            <a:ext cx="11374734"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To analyze bias and variance when the training set comes from a different distribution than the dev and test sets, one can create a new subset of data called the training-dev set that has the same distribution as the training set but is not explicitly trained on. </a:t>
            </a:r>
          </a:p>
          <a:p>
            <a:pPr marL="342900" indent="-342900">
              <a:buFont typeface="Arial" panose="020B0604020202020204" pitchFamily="34" charset="0"/>
              <a:buChar char="•"/>
            </a:pPr>
            <a:r>
              <a:rPr lang="en-US" sz="2400" dirty="0"/>
              <a:t>By analyzing the error of the classifier on the training set, training-dev set, and dev set, one can determine the degree of avoidable bias, variance, and data mismatch problems. Training on data from different distributions can help address data mismatch, but there are no systematic ways to do so. Therefore, it is important to carefully monitor the performance of the model and make necessary adjustments to improve its generalization capability.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9"/>
        <p:cNvGrpSpPr/>
        <p:nvPr/>
      </p:nvGrpSpPr>
      <p:grpSpPr>
        <a:xfrm>
          <a:off x="0" y="0"/>
          <a:ext cx="0" cy="0"/>
          <a:chOff x="0" y="0"/>
          <a:chExt cx="0" cy="0"/>
        </a:xfrm>
      </p:grpSpPr>
      <p:sp>
        <p:nvSpPr>
          <p:cNvPr id="300" name="Google Shape;300;p36"/>
          <p:cNvSpPr txBox="1">
            <a:spLocks noGrp="1"/>
          </p:cNvSpPr>
          <p:nvPr>
            <p:ph type="title"/>
          </p:nvPr>
        </p:nvSpPr>
        <p:spPr>
          <a:xfrm>
            <a:off x="261620" y="139700"/>
            <a:ext cx="57492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Cat classifier example</a:t>
            </a:r>
            <a:endParaRPr sz="4400" dirty="0">
              <a:latin typeface="+mj-lt"/>
              <a:ea typeface="Cambria"/>
              <a:cs typeface="Cambria"/>
              <a:sym typeface="Cambria"/>
            </a:endParaRPr>
          </a:p>
        </p:txBody>
      </p:sp>
      <p:sp>
        <p:nvSpPr>
          <p:cNvPr id="301" name="Google Shape;301;p36"/>
          <p:cNvSpPr txBox="1"/>
          <p:nvPr/>
        </p:nvSpPr>
        <p:spPr>
          <a:xfrm>
            <a:off x="261620" y="1018247"/>
            <a:ext cx="5271000" cy="15225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Cambria"/>
                <a:ea typeface="Cambria"/>
                <a:cs typeface="Cambria"/>
                <a:sym typeface="Cambria"/>
              </a:rPr>
              <a:t>Assume humans get </a:t>
            </a:r>
            <a:r>
              <a:rPr lang="en-US" sz="2800" b="0" i="0" u="none" strike="noStrike" cap="none" dirty="0">
                <a:solidFill>
                  <a:srgbClr val="000000"/>
                </a:solidFill>
                <a:latin typeface="Tahoma"/>
                <a:ea typeface="Tahoma"/>
                <a:cs typeface="Tahoma"/>
                <a:sym typeface="Tahoma"/>
              </a:rPr>
              <a:t>≈ </a:t>
            </a:r>
            <a:r>
              <a:rPr lang="en-US" sz="2800" b="0" i="0" u="none" strike="noStrike" cap="none" dirty="0">
                <a:solidFill>
                  <a:srgbClr val="000000"/>
                </a:solidFill>
                <a:latin typeface="Cambria"/>
                <a:ea typeface="Cambria"/>
                <a:cs typeface="Cambria"/>
                <a:sym typeface="Cambria"/>
              </a:rPr>
              <a:t>0% error.</a:t>
            </a:r>
            <a:endParaRPr sz="2650" b="0" i="0" u="none" strike="noStrike" cap="none" dirty="0">
              <a:solidFill>
                <a:srgbClr val="000000"/>
              </a:solidFill>
              <a:latin typeface="Cambria"/>
              <a:ea typeface="Cambria"/>
              <a:cs typeface="Cambria"/>
              <a:sym typeface="Cambria"/>
            </a:endParaRPr>
          </a:p>
          <a:p>
            <a:pPr marL="261620" marR="2289810" lvl="0" indent="0" algn="l" rtl="0">
              <a:lnSpc>
                <a:spcPct val="118750"/>
              </a:lnSpc>
              <a:spcBef>
                <a:spcPts val="5"/>
              </a:spcBef>
              <a:spcAft>
                <a:spcPts val="0"/>
              </a:spcAft>
              <a:buClr>
                <a:srgbClr val="000000"/>
              </a:buClr>
              <a:buSzPts val="3200"/>
              <a:buFont typeface="Arial"/>
              <a:buNone/>
            </a:pPr>
            <a:r>
              <a:rPr lang="en-US" sz="3200" b="0" i="0" u="none" strike="noStrike" cap="none" dirty="0">
                <a:solidFill>
                  <a:srgbClr val="000000"/>
                </a:solidFill>
                <a:latin typeface="Cambria"/>
                <a:ea typeface="Cambria"/>
                <a:cs typeface="Cambria"/>
                <a:sym typeface="Cambria"/>
              </a:rPr>
              <a:t>Training error </a:t>
            </a:r>
            <a:endParaRPr sz="1400" b="0" i="0" u="none" strike="noStrike" cap="none" dirty="0">
              <a:solidFill>
                <a:srgbClr val="000000"/>
              </a:solidFill>
              <a:latin typeface="Arial"/>
              <a:ea typeface="Arial"/>
              <a:cs typeface="Arial"/>
              <a:sym typeface="Arial"/>
            </a:endParaRPr>
          </a:p>
          <a:p>
            <a:pPr marL="261620" marR="2289810" lvl="0" indent="0" algn="l" rtl="0">
              <a:lnSpc>
                <a:spcPct val="118750"/>
              </a:lnSpc>
              <a:spcBef>
                <a:spcPts val="5"/>
              </a:spcBef>
              <a:spcAft>
                <a:spcPts val="0"/>
              </a:spcAft>
              <a:buClr>
                <a:srgbClr val="000000"/>
              </a:buClr>
              <a:buSzPts val="3200"/>
              <a:buFont typeface="Arial"/>
              <a:buNone/>
            </a:pPr>
            <a:r>
              <a:rPr lang="en-US" sz="3200" b="0" i="0" u="none" strike="noStrike" cap="none" dirty="0">
                <a:solidFill>
                  <a:srgbClr val="000000"/>
                </a:solidFill>
                <a:latin typeface="Cambria"/>
                <a:ea typeface="Cambria"/>
                <a:cs typeface="Cambria"/>
                <a:sym typeface="Cambria"/>
              </a:rPr>
              <a:t> Dev error</a:t>
            </a:r>
            <a:endParaRPr sz="3200" b="0" i="0" u="none" strike="noStrike" cap="none" dirty="0">
              <a:solidFill>
                <a:srgbClr val="000000"/>
              </a:solidFill>
              <a:latin typeface="Cambria"/>
              <a:ea typeface="Cambria"/>
              <a:cs typeface="Cambria"/>
              <a:sym typeface="Cambria"/>
            </a:endParaRPr>
          </a:p>
        </p:txBody>
      </p:sp>
      <p:sp>
        <p:nvSpPr>
          <p:cNvPr id="302" name="Google Shape;302;p36"/>
          <p:cNvSpPr txBox="1"/>
          <p:nvPr/>
        </p:nvSpPr>
        <p:spPr>
          <a:xfrm>
            <a:off x="511007" y="4273105"/>
            <a:ext cx="11136532" cy="1003721"/>
          </a:xfrm>
          <a:prstGeom prst="rect">
            <a:avLst/>
          </a:prstGeom>
          <a:noFill/>
          <a:ln>
            <a:noFill/>
          </a:ln>
        </p:spPr>
        <p:txBody>
          <a:bodyPr spcFirstLastPara="1" wrap="square" lIns="0" tIns="8875" rIns="0" bIns="0" anchor="t" anchorCtr="0">
            <a:spAutoFit/>
          </a:bodyPr>
          <a:lstStyle/>
          <a:p>
            <a:pPr marL="12700" marR="5080" lvl="0" indent="0" algn="l" rtl="0">
              <a:lnSpc>
                <a:spcPct val="100699"/>
              </a:lnSpc>
              <a:spcBef>
                <a:spcPts val="0"/>
              </a:spcBef>
              <a:spcAft>
                <a:spcPts val="0"/>
              </a:spcAft>
              <a:buClr>
                <a:srgbClr val="000000"/>
              </a:buClr>
              <a:buSzPts val="3200"/>
              <a:buFont typeface="Arial"/>
              <a:buNone/>
            </a:pPr>
            <a:r>
              <a:rPr lang="en-US" sz="3200" b="0" i="0" u="none" strike="noStrike" cap="none" dirty="0">
                <a:solidFill>
                  <a:srgbClr val="000000"/>
                </a:solidFill>
                <a:latin typeface="+mn-lt"/>
                <a:ea typeface="Cambria"/>
                <a:cs typeface="Cambria"/>
                <a:sym typeface="Cambria"/>
              </a:rPr>
              <a:t>Training-dev set: Same distribution as training set, but not used for training</a:t>
            </a:r>
            <a:endParaRPr sz="3200" b="0" i="0" u="none" strike="noStrike" cap="none" dirty="0">
              <a:solidFill>
                <a:srgbClr val="000000"/>
              </a:solidFill>
              <a:latin typeface="+mn-lt"/>
              <a:ea typeface="Cambria"/>
              <a:cs typeface="Cambria"/>
              <a:sym typeface="Cambria"/>
            </a:endParaRPr>
          </a:p>
        </p:txBody>
      </p:sp>
      <p:pic>
        <p:nvPicPr>
          <p:cNvPr id="303" name="Google Shape;303;p36"/>
          <p:cNvPicPr preferRelativeResize="0"/>
          <p:nvPr/>
        </p:nvPicPr>
        <p:blipFill rotWithShape="1">
          <a:blip r:embed="rId3">
            <a:alphaModFix/>
          </a:blip>
          <a:srcRect/>
          <a:stretch/>
        </p:blipFill>
        <p:spPr>
          <a:xfrm>
            <a:off x="3810000" y="1439755"/>
            <a:ext cx="649556" cy="575320"/>
          </a:xfrm>
          <a:prstGeom prst="rect">
            <a:avLst/>
          </a:prstGeom>
          <a:noFill/>
          <a:ln>
            <a:noFill/>
          </a:ln>
        </p:spPr>
      </p:pic>
      <p:pic>
        <p:nvPicPr>
          <p:cNvPr id="304" name="Google Shape;304;p36"/>
          <p:cNvPicPr preferRelativeResize="0"/>
          <p:nvPr/>
        </p:nvPicPr>
        <p:blipFill rotWithShape="1">
          <a:blip r:embed="rId4">
            <a:alphaModFix/>
          </a:blip>
          <a:srcRect/>
          <a:stretch/>
        </p:blipFill>
        <p:spPr>
          <a:xfrm>
            <a:off x="3860450" y="1969113"/>
            <a:ext cx="649556" cy="467470"/>
          </a:xfrm>
          <a:prstGeom prst="rect">
            <a:avLst/>
          </a:prstGeom>
          <a:noFill/>
          <a:ln>
            <a:noFill/>
          </a:ln>
        </p:spPr>
      </p:pic>
      <p:pic>
        <p:nvPicPr>
          <p:cNvPr id="305" name="Google Shape;305;p36"/>
          <p:cNvPicPr preferRelativeResize="0"/>
          <p:nvPr/>
        </p:nvPicPr>
        <p:blipFill rotWithShape="1">
          <a:blip r:embed="rId5">
            <a:alphaModFix/>
          </a:blip>
          <a:srcRect/>
          <a:stretch/>
        </p:blipFill>
        <p:spPr>
          <a:xfrm>
            <a:off x="6934200" y="1153194"/>
            <a:ext cx="3078950" cy="415300"/>
          </a:xfrm>
          <a:prstGeom prst="rect">
            <a:avLst/>
          </a:prstGeom>
          <a:noFill/>
          <a:ln>
            <a:noFill/>
          </a:ln>
        </p:spPr>
      </p:pic>
      <p:pic>
        <p:nvPicPr>
          <p:cNvPr id="306" name="Google Shape;306;p36"/>
          <p:cNvPicPr preferRelativeResize="0"/>
          <p:nvPr/>
        </p:nvPicPr>
        <p:blipFill rotWithShape="1">
          <a:blip r:embed="rId6">
            <a:alphaModFix/>
          </a:blip>
          <a:srcRect/>
          <a:stretch/>
        </p:blipFill>
        <p:spPr>
          <a:xfrm>
            <a:off x="5778909" y="1969112"/>
            <a:ext cx="4875949" cy="496149"/>
          </a:xfrm>
          <a:prstGeom prst="rect">
            <a:avLst/>
          </a:prstGeom>
          <a:noFill/>
          <a:ln>
            <a:noFill/>
          </a:ln>
        </p:spPr>
      </p:pic>
      <p:pic>
        <p:nvPicPr>
          <p:cNvPr id="307" name="Google Shape;307;p36"/>
          <p:cNvPicPr preferRelativeResize="0"/>
          <p:nvPr/>
        </p:nvPicPr>
        <p:blipFill rotWithShape="1">
          <a:blip r:embed="rId7">
            <a:alphaModFix/>
          </a:blip>
          <a:srcRect/>
          <a:stretch/>
        </p:blipFill>
        <p:spPr>
          <a:xfrm>
            <a:off x="6946500" y="2767119"/>
            <a:ext cx="3873058" cy="585681"/>
          </a:xfrm>
          <a:prstGeom prst="rect">
            <a:avLst/>
          </a:prstGeom>
          <a:noFill/>
          <a:ln>
            <a:noFill/>
          </a:ln>
        </p:spPr>
      </p:pic>
      <p:pic>
        <p:nvPicPr>
          <p:cNvPr id="308" name="Google Shape;308;p36"/>
          <p:cNvPicPr preferRelativeResize="0"/>
          <p:nvPr/>
        </p:nvPicPr>
        <p:blipFill rotWithShape="1">
          <a:blip r:embed="rId8">
            <a:alphaModFix/>
          </a:blip>
          <a:srcRect/>
          <a:stretch/>
        </p:blipFill>
        <p:spPr>
          <a:xfrm>
            <a:off x="7606445" y="1594299"/>
            <a:ext cx="1030430" cy="290945"/>
          </a:xfrm>
          <a:prstGeom prst="rect">
            <a:avLst/>
          </a:prstGeom>
          <a:noFill/>
          <a:ln>
            <a:noFill/>
          </a:ln>
        </p:spPr>
      </p:pic>
      <p:cxnSp>
        <p:nvCxnSpPr>
          <p:cNvPr id="309" name="Google Shape;309;p36"/>
          <p:cNvCxnSpPr/>
          <p:nvPr/>
        </p:nvCxnSpPr>
        <p:spPr>
          <a:xfrm>
            <a:off x="8883029" y="1559995"/>
            <a:ext cx="0" cy="446700"/>
          </a:xfrm>
          <a:prstGeom prst="straightConnector1">
            <a:avLst/>
          </a:prstGeom>
          <a:noFill/>
          <a:ln w="9525" cap="flat" cmpd="sng">
            <a:solidFill>
              <a:srgbClr val="4A7DBA"/>
            </a:solidFill>
            <a:prstDash val="solid"/>
            <a:round/>
            <a:headEnd type="triangle" w="med" len="med"/>
            <a:tailEnd type="triangle" w="med" len="med"/>
          </a:ln>
        </p:spPr>
      </p:cxnSp>
      <p:pic>
        <p:nvPicPr>
          <p:cNvPr id="310" name="Google Shape;310;p36"/>
          <p:cNvPicPr preferRelativeResize="0"/>
          <p:nvPr/>
        </p:nvPicPr>
        <p:blipFill rotWithShape="1">
          <a:blip r:embed="rId8">
            <a:alphaModFix/>
          </a:blip>
          <a:srcRect/>
          <a:stretch/>
        </p:blipFill>
        <p:spPr>
          <a:xfrm>
            <a:off x="8367814" y="3453240"/>
            <a:ext cx="1030430" cy="290945"/>
          </a:xfrm>
          <a:prstGeom prst="rect">
            <a:avLst/>
          </a:prstGeom>
          <a:noFill/>
          <a:ln>
            <a:noFill/>
          </a:ln>
        </p:spPr>
      </p:pic>
      <p:cxnSp>
        <p:nvCxnSpPr>
          <p:cNvPr id="311" name="Google Shape;311;p36"/>
          <p:cNvCxnSpPr/>
          <p:nvPr/>
        </p:nvCxnSpPr>
        <p:spPr>
          <a:xfrm>
            <a:off x="9988569" y="1563088"/>
            <a:ext cx="0" cy="446700"/>
          </a:xfrm>
          <a:prstGeom prst="straightConnector1">
            <a:avLst/>
          </a:prstGeom>
          <a:noFill/>
          <a:ln w="9525" cap="flat" cmpd="sng">
            <a:solidFill>
              <a:srgbClr val="4A7DBA"/>
            </a:solidFill>
            <a:prstDash val="solid"/>
            <a:round/>
            <a:headEnd type="triangle" w="med" len="med"/>
            <a:tailEnd type="triangle" w="med" len="med"/>
          </a:ln>
        </p:spPr>
      </p:cxnSp>
      <p:cxnSp>
        <p:nvCxnSpPr>
          <p:cNvPr id="312" name="Google Shape;312;p36"/>
          <p:cNvCxnSpPr/>
          <p:nvPr/>
        </p:nvCxnSpPr>
        <p:spPr>
          <a:xfrm>
            <a:off x="9988569" y="2465261"/>
            <a:ext cx="0" cy="446700"/>
          </a:xfrm>
          <a:prstGeom prst="straightConnector1">
            <a:avLst/>
          </a:prstGeom>
          <a:noFill/>
          <a:ln w="9525" cap="flat" cmpd="sng">
            <a:solidFill>
              <a:srgbClr val="4A7DBA"/>
            </a:solidFill>
            <a:prstDash val="solid"/>
            <a:round/>
            <a:headEnd type="triangle" w="med" len="med"/>
            <a:tailEnd type="triangle" w="med" len="med"/>
          </a:ln>
        </p:spPr>
      </p:cxnSp>
      <p:pic>
        <p:nvPicPr>
          <p:cNvPr id="313" name="Google Shape;313;p36"/>
          <p:cNvPicPr preferRelativeResize="0"/>
          <p:nvPr/>
        </p:nvPicPr>
        <p:blipFill rotWithShape="1">
          <a:blip r:embed="rId9">
            <a:alphaModFix/>
          </a:blip>
          <a:srcRect/>
          <a:stretch/>
        </p:blipFill>
        <p:spPr>
          <a:xfrm>
            <a:off x="10134600" y="2509751"/>
            <a:ext cx="1512939" cy="304764"/>
          </a:xfrm>
          <a:prstGeom prst="rect">
            <a:avLst/>
          </a:prstGeom>
          <a:noFill/>
          <a:ln>
            <a:noFill/>
          </a:ln>
        </p:spPr>
      </p:pic>
      <p:pic>
        <p:nvPicPr>
          <p:cNvPr id="314" name="Google Shape;314;p36"/>
          <p:cNvPicPr preferRelativeResize="0"/>
          <p:nvPr/>
        </p:nvPicPr>
        <p:blipFill rotWithShape="1">
          <a:blip r:embed="rId10">
            <a:alphaModFix/>
          </a:blip>
          <a:srcRect/>
          <a:stretch/>
        </p:blipFill>
        <p:spPr>
          <a:xfrm>
            <a:off x="10734473" y="0"/>
            <a:ext cx="1448025" cy="79641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61625" y="139700"/>
            <a:ext cx="10129500" cy="825354"/>
          </a:xfrm>
          <a:prstGeom prst="rect">
            <a:avLst/>
          </a:prstGeom>
          <a:noFill/>
          <a:ln>
            <a:noFill/>
          </a:ln>
        </p:spPr>
        <p:txBody>
          <a:bodyPr spcFirstLastPara="1" wrap="square" lIns="0" tIns="12700" rIns="0" bIns="0" anchor="t" anchorCtr="0">
            <a:spAutoFit/>
          </a:bodyPr>
          <a:lstStyle/>
          <a:p>
            <a:pPr marL="1736725" marR="5080" lvl="0" indent="-1724660" algn="l" rtl="0">
              <a:lnSpc>
                <a:spcPct val="119696"/>
              </a:lnSpc>
              <a:spcBef>
                <a:spcPts val="0"/>
              </a:spcBef>
              <a:spcAft>
                <a:spcPts val="0"/>
              </a:spcAft>
              <a:buClr>
                <a:schemeClr val="dk1"/>
              </a:buClr>
              <a:buSzPts val="6600"/>
              <a:buFont typeface="Arial"/>
              <a:buNone/>
            </a:pPr>
            <a:r>
              <a:rPr lang="en-US" sz="4400" dirty="0">
                <a:latin typeface="+mj-lt"/>
              </a:rPr>
              <a:t>Carrying out error analysis</a:t>
            </a:r>
            <a:endParaRPr sz="4400" dirty="0">
              <a:latin typeface="+mj-lt"/>
            </a:endParaRPr>
          </a:p>
        </p:txBody>
      </p:sp>
      <p:pic>
        <p:nvPicPr>
          <p:cNvPr id="59" name="Google Shape;59;p9"/>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0" name="Google Shape;60;p9"/>
          <p:cNvSpPr txBox="1"/>
          <p:nvPr/>
        </p:nvSpPr>
        <p:spPr>
          <a:xfrm>
            <a:off x="332750" y="1637525"/>
            <a:ext cx="11584500" cy="3157757"/>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buClr>
                <a:schemeClr val="dk1"/>
              </a:buClr>
              <a:buSzPts val="2400"/>
              <a:buChar char="●"/>
            </a:pPr>
            <a:r>
              <a:rPr lang="en-US" sz="2400" dirty="0">
                <a:solidFill>
                  <a:schemeClr val="dk1"/>
                </a:solidFill>
                <a:highlight>
                  <a:schemeClr val="lt1"/>
                </a:highlight>
              </a:rPr>
              <a:t>After identifying the categories of errors the algorithm is making, you can prioritize which ones to focus on and come up with potential solutions to address them, such as collecting more labeled data, adjusting the model architecture, or changing the optimization algorithm. </a:t>
            </a:r>
          </a:p>
          <a:p>
            <a:pPr marL="457200" lvl="0" indent="-381000" algn="just">
              <a:lnSpc>
                <a:spcPct val="115000"/>
              </a:lnSpc>
              <a:buClr>
                <a:schemeClr val="dk1"/>
              </a:buClr>
              <a:buSzPts val="2400"/>
              <a:buChar char="●"/>
            </a:pPr>
            <a:r>
              <a:rPr lang="en-US" sz="2400" dirty="0">
                <a:solidFill>
                  <a:schemeClr val="dk1"/>
                </a:solidFill>
                <a:highlight>
                  <a:schemeClr val="lt1"/>
                </a:highlight>
              </a:rPr>
              <a:t>It is also important to track the impact of these changes on the development and test set performance to ensure that they are actually improving the algorithm's performance.</a:t>
            </a:r>
            <a:endParaRPr sz="2400" dirty="0">
              <a:solidFill>
                <a:schemeClr val="dk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18"/>
        <p:cNvGrpSpPr/>
        <p:nvPr/>
      </p:nvGrpSpPr>
      <p:grpSpPr>
        <a:xfrm>
          <a:off x="0" y="0"/>
          <a:ext cx="0" cy="0"/>
          <a:chOff x="0" y="0"/>
          <a:chExt cx="0" cy="0"/>
        </a:xfrm>
      </p:grpSpPr>
      <p:sp>
        <p:nvSpPr>
          <p:cNvPr id="319" name="Google Shape;319;p37"/>
          <p:cNvSpPr txBox="1">
            <a:spLocks noGrp="1"/>
          </p:cNvSpPr>
          <p:nvPr>
            <p:ph type="title"/>
          </p:nvPr>
        </p:nvSpPr>
        <p:spPr>
          <a:xfrm>
            <a:off x="261620" y="139700"/>
            <a:ext cx="11018520" cy="1560663"/>
          </a:xfrm>
          <a:prstGeom prst="rect">
            <a:avLst/>
          </a:prstGeom>
          <a:noFill/>
          <a:ln>
            <a:noFill/>
          </a:ln>
        </p:spPr>
        <p:txBody>
          <a:bodyPr spcFirstLastPara="1" wrap="square" lIns="0" tIns="83800" rIns="0" bIns="0" anchor="t" anchorCtr="0">
            <a:spAutoFit/>
          </a:bodyPr>
          <a:lstStyle/>
          <a:p>
            <a:pPr marL="12700" marR="5080" lvl="0" indent="0" algn="l" rtl="0">
              <a:lnSpc>
                <a:spcPct val="109090"/>
              </a:lnSpc>
              <a:spcBef>
                <a:spcPts val="0"/>
              </a:spcBef>
              <a:spcAft>
                <a:spcPts val="0"/>
              </a:spcAft>
              <a:buSzPts val="1400"/>
              <a:buNone/>
            </a:pPr>
            <a:r>
              <a:rPr lang="en-US" sz="4400" b="0" dirty="0">
                <a:latin typeface="+mj-lt"/>
                <a:ea typeface="Cambria"/>
                <a:cs typeface="Cambria"/>
                <a:sym typeface="Cambria"/>
              </a:rPr>
              <a:t>Bias/variance on mismatched training and dev/test sets</a:t>
            </a:r>
            <a:endParaRPr sz="4400" dirty="0">
              <a:latin typeface="+mj-lt"/>
              <a:ea typeface="Cambria"/>
              <a:cs typeface="Cambria"/>
              <a:sym typeface="Cambria"/>
            </a:endParaRPr>
          </a:p>
        </p:txBody>
      </p:sp>
      <p:pic>
        <p:nvPicPr>
          <p:cNvPr id="320" name="Google Shape;320;p37"/>
          <p:cNvPicPr preferRelativeResize="0"/>
          <p:nvPr/>
        </p:nvPicPr>
        <p:blipFill rotWithShape="1">
          <a:blip r:embed="rId3">
            <a:alphaModFix/>
          </a:blip>
          <a:srcRect/>
          <a:stretch/>
        </p:blipFill>
        <p:spPr>
          <a:xfrm>
            <a:off x="1524000" y="2971800"/>
            <a:ext cx="2278577" cy="1790855"/>
          </a:xfrm>
          <a:prstGeom prst="rect">
            <a:avLst/>
          </a:prstGeom>
          <a:noFill/>
          <a:ln>
            <a:noFill/>
          </a:ln>
        </p:spPr>
      </p:pic>
      <p:pic>
        <p:nvPicPr>
          <p:cNvPr id="321" name="Google Shape;321;p37"/>
          <p:cNvPicPr preferRelativeResize="0"/>
          <p:nvPr/>
        </p:nvPicPr>
        <p:blipFill rotWithShape="1">
          <a:blip r:embed="rId4">
            <a:alphaModFix/>
          </a:blip>
          <a:srcRect/>
          <a:stretch/>
        </p:blipFill>
        <p:spPr>
          <a:xfrm>
            <a:off x="2366696" y="2514600"/>
            <a:ext cx="2509346" cy="381000"/>
          </a:xfrm>
          <a:prstGeom prst="rect">
            <a:avLst/>
          </a:prstGeom>
          <a:noFill/>
          <a:ln>
            <a:noFill/>
          </a:ln>
        </p:spPr>
      </p:pic>
      <p:pic>
        <p:nvPicPr>
          <p:cNvPr id="322" name="Google Shape;322;p37"/>
          <p:cNvPicPr preferRelativeResize="0"/>
          <p:nvPr/>
        </p:nvPicPr>
        <p:blipFill rotWithShape="1">
          <a:blip r:embed="rId5">
            <a:alphaModFix/>
          </a:blip>
          <a:srcRect/>
          <a:stretch/>
        </p:blipFill>
        <p:spPr>
          <a:xfrm>
            <a:off x="2209800" y="4838855"/>
            <a:ext cx="2819400" cy="498457"/>
          </a:xfrm>
          <a:prstGeom prst="rect">
            <a:avLst/>
          </a:prstGeom>
          <a:noFill/>
          <a:ln>
            <a:noFill/>
          </a:ln>
        </p:spPr>
      </p:pic>
      <p:pic>
        <p:nvPicPr>
          <p:cNvPr id="323" name="Google Shape;323;p37"/>
          <p:cNvPicPr preferRelativeResize="0"/>
          <p:nvPr/>
        </p:nvPicPr>
        <p:blipFill rotWithShape="1">
          <a:blip r:embed="rId6">
            <a:alphaModFix/>
          </a:blip>
          <a:srcRect/>
          <a:stretch/>
        </p:blipFill>
        <p:spPr>
          <a:xfrm>
            <a:off x="4402115" y="3040479"/>
            <a:ext cx="441972" cy="343755"/>
          </a:xfrm>
          <a:prstGeom prst="rect">
            <a:avLst/>
          </a:prstGeom>
          <a:noFill/>
          <a:ln>
            <a:noFill/>
          </a:ln>
        </p:spPr>
      </p:pic>
      <p:pic>
        <p:nvPicPr>
          <p:cNvPr id="324" name="Google Shape;324;p37"/>
          <p:cNvPicPr preferRelativeResize="0"/>
          <p:nvPr/>
        </p:nvPicPr>
        <p:blipFill rotWithShape="1">
          <a:blip r:embed="rId7">
            <a:alphaModFix/>
          </a:blip>
          <a:srcRect/>
          <a:stretch/>
        </p:blipFill>
        <p:spPr>
          <a:xfrm>
            <a:off x="4336639" y="3767790"/>
            <a:ext cx="572923" cy="343754"/>
          </a:xfrm>
          <a:prstGeom prst="rect">
            <a:avLst/>
          </a:prstGeom>
          <a:noFill/>
          <a:ln>
            <a:noFill/>
          </a:ln>
        </p:spPr>
      </p:pic>
      <p:pic>
        <p:nvPicPr>
          <p:cNvPr id="325" name="Google Shape;325;p37"/>
          <p:cNvPicPr preferRelativeResize="0"/>
          <p:nvPr/>
        </p:nvPicPr>
        <p:blipFill rotWithShape="1">
          <a:blip r:embed="rId8">
            <a:alphaModFix/>
          </a:blip>
          <a:srcRect/>
          <a:stretch/>
        </p:blipFill>
        <p:spPr>
          <a:xfrm>
            <a:off x="4336639" y="4433647"/>
            <a:ext cx="572923" cy="352567"/>
          </a:xfrm>
          <a:prstGeom prst="rect">
            <a:avLst/>
          </a:prstGeom>
          <a:noFill/>
          <a:ln>
            <a:noFill/>
          </a:ln>
        </p:spPr>
      </p:pic>
      <p:pic>
        <p:nvPicPr>
          <p:cNvPr id="326" name="Google Shape;326;p37"/>
          <p:cNvPicPr preferRelativeResize="0"/>
          <p:nvPr/>
        </p:nvPicPr>
        <p:blipFill rotWithShape="1">
          <a:blip r:embed="rId9">
            <a:alphaModFix/>
          </a:blip>
          <a:srcRect/>
          <a:stretch/>
        </p:blipFill>
        <p:spPr>
          <a:xfrm>
            <a:off x="5415512" y="2748509"/>
            <a:ext cx="1508819" cy="341411"/>
          </a:xfrm>
          <a:prstGeom prst="rect">
            <a:avLst/>
          </a:prstGeom>
          <a:noFill/>
          <a:ln>
            <a:noFill/>
          </a:ln>
        </p:spPr>
      </p:pic>
      <p:cxnSp>
        <p:nvCxnSpPr>
          <p:cNvPr id="327" name="Google Shape;327;p37"/>
          <p:cNvCxnSpPr/>
          <p:nvPr/>
        </p:nvCxnSpPr>
        <p:spPr>
          <a:xfrm>
            <a:off x="5053364" y="2748509"/>
            <a:ext cx="0" cy="446581"/>
          </a:xfrm>
          <a:prstGeom prst="straightConnector1">
            <a:avLst/>
          </a:prstGeom>
          <a:noFill/>
          <a:ln w="9525" cap="flat" cmpd="sng">
            <a:solidFill>
              <a:srgbClr val="4A7DBA"/>
            </a:solidFill>
            <a:prstDash val="solid"/>
            <a:round/>
            <a:headEnd type="triangle" w="med" len="med"/>
            <a:tailEnd type="triangle" w="med" len="med"/>
          </a:ln>
        </p:spPr>
      </p:cxnSp>
      <p:cxnSp>
        <p:nvCxnSpPr>
          <p:cNvPr id="328" name="Google Shape;328;p37"/>
          <p:cNvCxnSpPr/>
          <p:nvPr/>
        </p:nvCxnSpPr>
        <p:spPr>
          <a:xfrm>
            <a:off x="5053364" y="3429000"/>
            <a:ext cx="0" cy="446581"/>
          </a:xfrm>
          <a:prstGeom prst="straightConnector1">
            <a:avLst/>
          </a:prstGeom>
          <a:noFill/>
          <a:ln w="9525" cap="flat" cmpd="sng">
            <a:solidFill>
              <a:srgbClr val="4A7DBA"/>
            </a:solidFill>
            <a:prstDash val="solid"/>
            <a:round/>
            <a:headEnd type="triangle" w="med" len="med"/>
            <a:tailEnd type="triangle" w="med" len="med"/>
          </a:ln>
        </p:spPr>
      </p:cxnSp>
      <p:cxnSp>
        <p:nvCxnSpPr>
          <p:cNvPr id="329" name="Google Shape;329;p37"/>
          <p:cNvCxnSpPr/>
          <p:nvPr/>
        </p:nvCxnSpPr>
        <p:spPr>
          <a:xfrm>
            <a:off x="5053364" y="3987066"/>
            <a:ext cx="0" cy="446581"/>
          </a:xfrm>
          <a:prstGeom prst="straightConnector1">
            <a:avLst/>
          </a:prstGeom>
          <a:noFill/>
          <a:ln w="9525" cap="flat" cmpd="sng">
            <a:solidFill>
              <a:srgbClr val="4A7DBA"/>
            </a:solidFill>
            <a:prstDash val="solid"/>
            <a:round/>
            <a:headEnd type="triangle" w="med" len="med"/>
            <a:tailEnd type="triangle" w="med" len="med"/>
          </a:ln>
        </p:spPr>
      </p:cxnSp>
      <p:cxnSp>
        <p:nvCxnSpPr>
          <p:cNvPr id="330" name="Google Shape;330;p37"/>
          <p:cNvCxnSpPr/>
          <p:nvPr/>
        </p:nvCxnSpPr>
        <p:spPr>
          <a:xfrm>
            <a:off x="5053364" y="4658540"/>
            <a:ext cx="0" cy="446581"/>
          </a:xfrm>
          <a:prstGeom prst="straightConnector1">
            <a:avLst/>
          </a:prstGeom>
          <a:noFill/>
          <a:ln w="9525" cap="flat" cmpd="sng">
            <a:solidFill>
              <a:srgbClr val="4A7DBA"/>
            </a:solidFill>
            <a:prstDash val="solid"/>
            <a:round/>
            <a:headEnd type="triangle" w="med" len="med"/>
            <a:tailEnd type="triangle" w="med" len="med"/>
          </a:ln>
        </p:spPr>
      </p:cxnSp>
      <p:pic>
        <p:nvPicPr>
          <p:cNvPr id="331" name="Google Shape;331;p37"/>
          <p:cNvPicPr preferRelativeResize="0"/>
          <p:nvPr/>
        </p:nvPicPr>
        <p:blipFill rotWithShape="1">
          <a:blip r:embed="rId10">
            <a:alphaModFix/>
          </a:blip>
          <a:srcRect/>
          <a:stretch/>
        </p:blipFill>
        <p:spPr>
          <a:xfrm>
            <a:off x="5427802" y="3439974"/>
            <a:ext cx="1030430" cy="290945"/>
          </a:xfrm>
          <a:prstGeom prst="rect">
            <a:avLst/>
          </a:prstGeom>
          <a:noFill/>
          <a:ln>
            <a:noFill/>
          </a:ln>
        </p:spPr>
      </p:pic>
      <p:pic>
        <p:nvPicPr>
          <p:cNvPr id="332" name="Google Shape;332;p37"/>
          <p:cNvPicPr preferRelativeResize="0"/>
          <p:nvPr/>
        </p:nvPicPr>
        <p:blipFill rotWithShape="1">
          <a:blip r:embed="rId11">
            <a:alphaModFix/>
          </a:blip>
          <a:srcRect/>
          <a:stretch/>
        </p:blipFill>
        <p:spPr>
          <a:xfrm>
            <a:off x="5427802" y="3992375"/>
            <a:ext cx="1512939" cy="304764"/>
          </a:xfrm>
          <a:prstGeom prst="rect">
            <a:avLst/>
          </a:prstGeom>
          <a:noFill/>
          <a:ln>
            <a:noFill/>
          </a:ln>
        </p:spPr>
      </p:pic>
      <p:pic>
        <p:nvPicPr>
          <p:cNvPr id="333" name="Google Shape;333;p37"/>
          <p:cNvPicPr preferRelativeResize="0"/>
          <p:nvPr/>
        </p:nvPicPr>
        <p:blipFill rotWithShape="1">
          <a:blip r:embed="rId12">
            <a:alphaModFix/>
          </a:blip>
          <a:srcRect/>
          <a:stretch/>
        </p:blipFill>
        <p:spPr>
          <a:xfrm>
            <a:off x="5415512" y="4746673"/>
            <a:ext cx="2876119" cy="341410"/>
          </a:xfrm>
          <a:prstGeom prst="rect">
            <a:avLst/>
          </a:prstGeom>
          <a:noFill/>
          <a:ln>
            <a:noFill/>
          </a:ln>
        </p:spPr>
      </p:pic>
      <p:pic>
        <p:nvPicPr>
          <p:cNvPr id="334" name="Google Shape;334;p37"/>
          <p:cNvPicPr preferRelativeResize="0"/>
          <p:nvPr/>
        </p:nvPicPr>
        <p:blipFill rotWithShape="1">
          <a:blip r:embed="rId13">
            <a:alphaModFix/>
          </a:blip>
          <a:srcRect/>
          <a:stretch/>
        </p:blipFill>
        <p:spPr>
          <a:xfrm>
            <a:off x="10734473" y="0"/>
            <a:ext cx="1448025" cy="79641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sp>
        <p:nvSpPr>
          <p:cNvPr id="339" name="Google Shape;339;p38"/>
          <p:cNvSpPr txBox="1"/>
          <p:nvPr/>
        </p:nvSpPr>
        <p:spPr>
          <a:xfrm>
            <a:off x="4836350" y="3444685"/>
            <a:ext cx="6908800" cy="2022590"/>
          </a:xfrm>
          <a:prstGeom prst="rect">
            <a:avLst/>
          </a:prstGeom>
          <a:noFill/>
          <a:ln>
            <a:noFill/>
          </a:ln>
        </p:spPr>
        <p:txBody>
          <a:bodyPr spcFirstLastPara="1" wrap="square" lIns="0" tIns="27925" rIns="0" bIns="0" anchor="t" anchorCtr="0">
            <a:spAutoFit/>
          </a:bodyPr>
          <a:lstStyle/>
          <a:p>
            <a:pPr marL="1074420" marR="5080" lvl="0" indent="-1062355"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Addressing data mismatch</a:t>
            </a:r>
            <a:endParaRPr sz="5400" b="0" i="0" u="none" strike="noStrike" cap="none" dirty="0">
              <a:solidFill>
                <a:srgbClr val="000000"/>
              </a:solidFill>
              <a:latin typeface="+mj-lt"/>
              <a:ea typeface="Calibri"/>
              <a:cs typeface="Calibri"/>
              <a:sym typeface="Calibri"/>
            </a:endParaRPr>
          </a:p>
        </p:txBody>
      </p:sp>
      <p:sp>
        <p:nvSpPr>
          <p:cNvPr id="340" name="Google Shape;340;p38"/>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41" name="Google Shape;341;p38"/>
          <p:cNvSpPr txBox="1">
            <a:spLocks noGrp="1"/>
          </p:cNvSpPr>
          <p:nvPr>
            <p:ph type="body" idx="1"/>
          </p:nvPr>
        </p:nvSpPr>
        <p:spPr>
          <a:xfrm>
            <a:off x="241156" y="321195"/>
            <a:ext cx="11073171" cy="3107004"/>
          </a:xfrm>
          <a:prstGeom prst="rect">
            <a:avLst/>
          </a:prstGeom>
          <a:noFill/>
          <a:ln>
            <a:noFill/>
          </a:ln>
        </p:spPr>
        <p:txBody>
          <a:bodyPr spcFirstLastPara="1" wrap="square" lIns="0" tIns="114300" rIns="0" bIns="0" anchor="t" anchorCtr="0">
            <a:spAutoFit/>
          </a:bodyPr>
          <a:lstStyle/>
          <a:p>
            <a:pPr marL="4866005" marR="5080" lvl="0" indent="-465453" algn="ctr" rtl="0">
              <a:lnSpc>
                <a:spcPct val="108333"/>
              </a:lnSpc>
              <a:spcBef>
                <a:spcPts val="0"/>
              </a:spcBef>
              <a:spcAft>
                <a:spcPts val="0"/>
              </a:spcAft>
              <a:buSzPts val="1400"/>
              <a:buNone/>
            </a:pPr>
            <a:r>
              <a:rPr lang="en-US" dirty="0">
                <a:latin typeface="+mj-lt"/>
              </a:rPr>
              <a:t>Mismatched training and	dev/test data</a:t>
            </a:r>
            <a:endParaRPr dirty="0">
              <a:latin typeface="+mj-lt"/>
            </a:endParaRPr>
          </a:p>
        </p:txBody>
      </p:sp>
      <p:pic>
        <p:nvPicPr>
          <p:cNvPr id="342" name="Google Shape;342;p38"/>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261625" y="139700"/>
            <a:ext cx="10472848" cy="825354"/>
          </a:xfrm>
          <a:prstGeom prst="rect">
            <a:avLst/>
          </a:prstGeom>
          <a:noFill/>
          <a:ln>
            <a:noFill/>
          </a:ln>
        </p:spPr>
        <p:txBody>
          <a:bodyPr spcFirstLastPara="1" wrap="square" lIns="0" tIns="12700" rIns="0" bIns="0" anchor="t" anchorCtr="0">
            <a:spAutoFit/>
          </a:bodyPr>
          <a:lstStyle/>
          <a:p>
            <a:pPr marL="1074420" marR="5080" lvl="0" indent="-1062355" algn="l" rtl="0">
              <a:lnSpc>
                <a:spcPct val="119696"/>
              </a:lnSpc>
              <a:spcBef>
                <a:spcPts val="0"/>
              </a:spcBef>
              <a:spcAft>
                <a:spcPts val="0"/>
              </a:spcAft>
              <a:buClr>
                <a:schemeClr val="dk1"/>
              </a:buClr>
              <a:buSzPts val="6600"/>
              <a:buFont typeface="Arial"/>
              <a:buNone/>
            </a:pPr>
            <a:r>
              <a:rPr lang="en-US" sz="4400" dirty="0">
                <a:latin typeface="+mj-lt"/>
              </a:rPr>
              <a:t>Addressing data mismatch</a:t>
            </a:r>
            <a:endParaRPr sz="4400" dirty="0">
              <a:latin typeface="+mj-lt"/>
            </a:endParaRPr>
          </a:p>
        </p:txBody>
      </p:sp>
      <p:sp>
        <p:nvSpPr>
          <p:cNvPr id="348" name="Google Shape;348;p39"/>
          <p:cNvSpPr txBox="1"/>
          <p:nvPr/>
        </p:nvSpPr>
        <p:spPr>
          <a:xfrm>
            <a:off x="261618" y="1380672"/>
            <a:ext cx="11454759" cy="4465305"/>
          </a:xfrm>
          <a:prstGeom prst="rect">
            <a:avLst/>
          </a:prstGeom>
          <a:noFill/>
          <a:ln>
            <a:noFill/>
          </a:ln>
        </p:spPr>
        <p:txBody>
          <a:bodyPr spcFirstLastPara="1" wrap="square" lIns="0" tIns="33000" rIns="0" bIns="0" anchor="t" anchorCtr="0">
            <a:spAutoFit/>
          </a:bodyPr>
          <a:lstStyle/>
          <a:p>
            <a:pPr marL="457200" lvl="0" indent="-381000" algn="just">
              <a:buClr>
                <a:schemeClr val="dk1"/>
              </a:buClr>
              <a:buSzPts val="2400"/>
              <a:buChar char="●"/>
            </a:pPr>
            <a:r>
              <a:rPr lang="en-US" sz="2400" dirty="0">
                <a:solidFill>
                  <a:schemeClr val="dk1"/>
                </a:solidFill>
              </a:rPr>
              <a:t>Multi-task learning involves training a single neural network that can perform well on multiple related tasks simultaneously by leveraging common structure between them. </a:t>
            </a:r>
          </a:p>
          <a:p>
            <a:pPr marL="457200" lvl="0" indent="-381000" algn="just">
              <a:buClr>
                <a:schemeClr val="dk1"/>
              </a:buClr>
              <a:buSzPts val="2400"/>
              <a:buChar char="●"/>
            </a:pPr>
            <a:r>
              <a:rPr lang="en-US" sz="2400" dirty="0">
                <a:solidFill>
                  <a:schemeClr val="dk1"/>
                </a:solidFill>
              </a:rPr>
              <a:t>This can be particularly useful when the tasks share some common information or structure. </a:t>
            </a:r>
          </a:p>
          <a:p>
            <a:pPr marL="457200" lvl="0" indent="-381000" algn="just">
              <a:buClr>
                <a:schemeClr val="dk1"/>
              </a:buClr>
              <a:buSzPts val="2400"/>
              <a:buChar char="●"/>
            </a:pPr>
            <a:r>
              <a:rPr lang="en-US" sz="2400" dirty="0">
                <a:solidFill>
                  <a:schemeClr val="dk1"/>
                </a:solidFill>
              </a:rPr>
              <a:t>However, there are challenges to multi-task learning, such as determining how much to weight each task during training and how to share information between the tasks to avoid overfitting. </a:t>
            </a:r>
          </a:p>
          <a:p>
            <a:pPr marL="457200" lvl="0" indent="-381000" algn="just">
              <a:buClr>
                <a:schemeClr val="dk1"/>
              </a:buClr>
              <a:buSzPts val="2400"/>
              <a:buChar char="●"/>
            </a:pPr>
            <a:r>
              <a:rPr lang="en-US" sz="2400" dirty="0">
                <a:solidFill>
                  <a:schemeClr val="dk1"/>
                </a:solidFill>
              </a:rPr>
              <a:t>A common approach is to use a shared representation to capture common structure and task-specific layers to capture task-specific information. By carefully designing the network architecture and training strategy, multi-task learning can improve the performance of the system on multiple tasks.</a:t>
            </a:r>
            <a:endParaRPr sz="2400" dirty="0"/>
          </a:p>
        </p:txBody>
      </p:sp>
      <p:pic>
        <p:nvPicPr>
          <p:cNvPr id="349" name="Google Shape;349;p39"/>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67"/>
        <p:cNvGrpSpPr/>
        <p:nvPr/>
      </p:nvGrpSpPr>
      <p:grpSpPr>
        <a:xfrm>
          <a:off x="0" y="0"/>
          <a:ext cx="0" cy="0"/>
          <a:chOff x="0" y="0"/>
          <a:chExt cx="0" cy="0"/>
        </a:xfrm>
      </p:grpSpPr>
      <p:sp>
        <p:nvSpPr>
          <p:cNvPr id="368" name="Google Shape;368;p42"/>
          <p:cNvSpPr txBox="1">
            <a:spLocks noGrp="1"/>
          </p:cNvSpPr>
          <p:nvPr>
            <p:ph type="title"/>
          </p:nvPr>
        </p:nvSpPr>
        <p:spPr>
          <a:xfrm>
            <a:off x="261620" y="139700"/>
            <a:ext cx="69488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Addressing data mismatch</a:t>
            </a:r>
            <a:endParaRPr sz="4400" dirty="0">
              <a:latin typeface="+mj-lt"/>
              <a:ea typeface="Cambria"/>
              <a:cs typeface="Cambria"/>
              <a:sym typeface="Cambria"/>
            </a:endParaRPr>
          </a:p>
        </p:txBody>
      </p:sp>
      <p:sp>
        <p:nvSpPr>
          <p:cNvPr id="369" name="Google Shape;369;p42"/>
          <p:cNvSpPr txBox="1"/>
          <p:nvPr/>
        </p:nvSpPr>
        <p:spPr>
          <a:xfrm>
            <a:off x="910785" y="1450156"/>
            <a:ext cx="10947400" cy="1050267"/>
          </a:xfrm>
          <a:prstGeom prst="rect">
            <a:avLst/>
          </a:prstGeom>
          <a:noFill/>
          <a:ln>
            <a:noFill/>
          </a:ln>
        </p:spPr>
        <p:txBody>
          <a:bodyPr spcFirstLastPara="1" wrap="square" lIns="0" tIns="33000" rIns="0" bIns="0" anchor="t" anchorCtr="0">
            <a:spAutoFit/>
          </a:bodyPr>
          <a:lstStyle/>
          <a:p>
            <a:pPr marL="469900" marR="5080" lvl="0" indent="-469900" algn="l" rtl="0">
              <a:lnSpc>
                <a:spcPct val="117857"/>
              </a:lnSpc>
              <a:spcBef>
                <a:spcPts val="0"/>
              </a:spcBef>
              <a:spcAft>
                <a:spcPts val="0"/>
              </a:spcAft>
              <a:buClr>
                <a:srgbClr val="000000"/>
              </a:buClr>
              <a:buSzPts val="2800"/>
              <a:buFont typeface="Arial"/>
              <a:buChar char="•"/>
            </a:pPr>
            <a:r>
              <a:rPr lang="en-US" sz="2800" b="0" i="0" u="none" strike="noStrike" cap="none" dirty="0">
                <a:solidFill>
                  <a:srgbClr val="000000"/>
                </a:solidFill>
                <a:latin typeface="+mn-lt"/>
                <a:ea typeface="Cambria"/>
                <a:cs typeface="Cambria"/>
                <a:sym typeface="Cambria"/>
              </a:rPr>
              <a:t>Carry out manual error analysis to try to understand difference between training and dev/test sets</a:t>
            </a:r>
            <a:endParaRPr sz="2800" b="0" i="0" u="none" strike="noStrike" cap="none" dirty="0">
              <a:solidFill>
                <a:srgbClr val="000000"/>
              </a:solidFill>
              <a:latin typeface="+mn-lt"/>
              <a:ea typeface="Cambria"/>
              <a:cs typeface="Cambria"/>
              <a:sym typeface="Cambria"/>
            </a:endParaRPr>
          </a:p>
        </p:txBody>
      </p:sp>
      <p:sp>
        <p:nvSpPr>
          <p:cNvPr id="370" name="Google Shape;370;p42"/>
          <p:cNvSpPr txBox="1"/>
          <p:nvPr/>
        </p:nvSpPr>
        <p:spPr>
          <a:xfrm>
            <a:off x="910785" y="2745400"/>
            <a:ext cx="11003280" cy="1050267"/>
          </a:xfrm>
          <a:prstGeom prst="rect">
            <a:avLst/>
          </a:prstGeom>
          <a:noFill/>
          <a:ln>
            <a:noFill/>
          </a:ln>
        </p:spPr>
        <p:txBody>
          <a:bodyPr spcFirstLastPara="1" wrap="square" lIns="0" tIns="33000" rIns="0" bIns="0" anchor="t" anchorCtr="0">
            <a:spAutoFit/>
          </a:bodyPr>
          <a:lstStyle/>
          <a:p>
            <a:pPr marL="469900" marR="5080" lvl="0" indent="-469900" algn="l" rtl="0">
              <a:lnSpc>
                <a:spcPct val="117857"/>
              </a:lnSpc>
              <a:spcBef>
                <a:spcPts val="0"/>
              </a:spcBef>
              <a:spcAft>
                <a:spcPts val="0"/>
              </a:spcAft>
              <a:buClr>
                <a:srgbClr val="000000"/>
              </a:buClr>
              <a:buSzPts val="2800"/>
              <a:buFont typeface="Arial"/>
              <a:buChar char="•"/>
            </a:pPr>
            <a:r>
              <a:rPr lang="en-US" sz="2800" b="0" i="0" u="none" strike="noStrike" cap="none" dirty="0">
                <a:solidFill>
                  <a:srgbClr val="000000"/>
                </a:solidFill>
                <a:latin typeface="+mn-lt"/>
                <a:ea typeface="Cambria"/>
                <a:cs typeface="Cambria"/>
                <a:sym typeface="Cambria"/>
              </a:rPr>
              <a:t>Make training data more similar; or collect more data similar to dev/test sets</a:t>
            </a:r>
            <a:endParaRPr sz="2800" b="0" i="0" u="none" strike="noStrike" cap="none" dirty="0">
              <a:solidFill>
                <a:srgbClr val="000000"/>
              </a:solidFill>
              <a:latin typeface="+mn-lt"/>
              <a:ea typeface="Cambria"/>
              <a:cs typeface="Cambria"/>
              <a:sym typeface="Cambria"/>
            </a:endParaRPr>
          </a:p>
        </p:txBody>
      </p:sp>
      <p:pic>
        <p:nvPicPr>
          <p:cNvPr id="371" name="Google Shape;371;p42"/>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43"/>
          <p:cNvSpPr txBox="1">
            <a:spLocks noGrp="1"/>
          </p:cNvSpPr>
          <p:nvPr>
            <p:ph type="title"/>
          </p:nvPr>
        </p:nvSpPr>
        <p:spPr>
          <a:xfrm>
            <a:off x="261620" y="139700"/>
            <a:ext cx="624586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Artificial data synthesis</a:t>
            </a:r>
            <a:endParaRPr sz="4400" dirty="0">
              <a:latin typeface="+mj-lt"/>
              <a:ea typeface="Cambria"/>
              <a:cs typeface="Cambria"/>
              <a:sym typeface="Cambria"/>
            </a:endParaRPr>
          </a:p>
        </p:txBody>
      </p:sp>
      <p:sp>
        <p:nvSpPr>
          <p:cNvPr id="377" name="Google Shape;377;p43"/>
          <p:cNvSpPr txBox="1"/>
          <p:nvPr/>
        </p:nvSpPr>
        <p:spPr>
          <a:xfrm>
            <a:off x="6112281" y="2926334"/>
            <a:ext cx="158750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mbria"/>
                <a:ea typeface="Cambria"/>
                <a:cs typeface="Cambria"/>
                <a:sym typeface="Cambria"/>
              </a:rPr>
              <a:t>Car noise</a:t>
            </a:r>
            <a:endParaRPr sz="2800" b="0" i="0" u="none" strike="noStrike" cap="none">
              <a:solidFill>
                <a:srgbClr val="000000"/>
              </a:solidFill>
              <a:latin typeface="Cambria"/>
              <a:ea typeface="Cambria"/>
              <a:cs typeface="Cambria"/>
              <a:sym typeface="Cambria"/>
            </a:endParaRPr>
          </a:p>
        </p:txBody>
      </p:sp>
      <p:pic>
        <p:nvPicPr>
          <p:cNvPr id="378" name="Google Shape;378;p43"/>
          <p:cNvPicPr preferRelativeResize="0"/>
          <p:nvPr/>
        </p:nvPicPr>
        <p:blipFill rotWithShape="1">
          <a:blip r:embed="rId3">
            <a:alphaModFix/>
          </a:blip>
          <a:srcRect/>
          <a:stretch/>
        </p:blipFill>
        <p:spPr>
          <a:xfrm>
            <a:off x="1426629" y="1633918"/>
            <a:ext cx="812800" cy="812800"/>
          </a:xfrm>
          <a:prstGeom prst="rect">
            <a:avLst/>
          </a:prstGeom>
          <a:noFill/>
          <a:ln>
            <a:noFill/>
          </a:ln>
        </p:spPr>
      </p:pic>
      <p:sp>
        <p:nvSpPr>
          <p:cNvPr id="379" name="Google Shape;379;p43"/>
          <p:cNvSpPr txBox="1"/>
          <p:nvPr/>
        </p:nvSpPr>
        <p:spPr>
          <a:xfrm>
            <a:off x="313030" y="2972498"/>
            <a:ext cx="3040380" cy="1303655"/>
          </a:xfrm>
          <a:prstGeom prst="rect">
            <a:avLst/>
          </a:prstGeom>
          <a:noFill/>
          <a:ln>
            <a:noFill/>
          </a:ln>
        </p:spPr>
        <p:txBody>
          <a:bodyPr spcFirstLastPara="1" wrap="square" lIns="0" tIns="33000" rIns="0" bIns="0" anchor="t" anchorCtr="0">
            <a:spAutoFit/>
          </a:bodyPr>
          <a:lstStyle/>
          <a:p>
            <a:pPr marL="673735" marR="67310" lvl="0" indent="-59944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Cambria"/>
                <a:ea typeface="Cambria"/>
                <a:cs typeface="Cambria"/>
                <a:sym typeface="Cambria"/>
              </a:rPr>
              <a:t>“The quick brown fox jumps</a:t>
            </a:r>
            <a:endParaRPr sz="2800" b="0" i="0" u="none" strike="noStrike" cap="none" dirty="0">
              <a:solidFill>
                <a:srgbClr val="000000"/>
              </a:solidFill>
              <a:latin typeface="Cambria"/>
              <a:ea typeface="Cambria"/>
              <a:cs typeface="Cambria"/>
              <a:sym typeface="Cambria"/>
            </a:endParaRPr>
          </a:p>
          <a:p>
            <a:pPr marL="12700" marR="0" lvl="0" indent="0" algn="l" rtl="0">
              <a:lnSpc>
                <a:spcPct val="117857"/>
              </a:lnSpc>
              <a:spcBef>
                <a:spcPts val="0"/>
              </a:spcBef>
              <a:spcAft>
                <a:spcPts val="0"/>
              </a:spcAft>
              <a:buClr>
                <a:srgbClr val="000000"/>
              </a:buClr>
              <a:buSzPts val="2800"/>
              <a:buFont typeface="Arial"/>
              <a:buNone/>
            </a:pPr>
            <a:r>
              <a:rPr lang="en-US" sz="2800" b="0" i="0" u="none" strike="noStrike" cap="none" dirty="0">
                <a:solidFill>
                  <a:srgbClr val="000000"/>
                </a:solidFill>
                <a:latin typeface="Cambria"/>
                <a:ea typeface="Cambria"/>
                <a:cs typeface="Cambria"/>
                <a:sym typeface="Cambria"/>
              </a:rPr>
              <a:t>over the lazy dog.”</a:t>
            </a:r>
            <a:endParaRPr sz="2800" b="0" i="0" u="none" strike="noStrike" cap="none" dirty="0">
              <a:solidFill>
                <a:srgbClr val="000000"/>
              </a:solidFill>
              <a:latin typeface="Cambria"/>
              <a:ea typeface="Cambria"/>
              <a:cs typeface="Cambria"/>
              <a:sym typeface="Cambria"/>
            </a:endParaRPr>
          </a:p>
        </p:txBody>
      </p:sp>
      <p:sp>
        <p:nvSpPr>
          <p:cNvPr id="380" name="Google Shape;380;p43"/>
          <p:cNvSpPr txBox="1"/>
          <p:nvPr/>
        </p:nvSpPr>
        <p:spPr>
          <a:xfrm>
            <a:off x="4500854" y="1768246"/>
            <a:ext cx="271780"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mbria"/>
                <a:ea typeface="Cambria"/>
                <a:cs typeface="Cambria"/>
                <a:sym typeface="Cambria"/>
              </a:rPr>
              <a:t>+</a:t>
            </a:r>
            <a:endParaRPr sz="3200" b="0" i="0" u="none" strike="noStrike" cap="none">
              <a:solidFill>
                <a:srgbClr val="000000"/>
              </a:solidFill>
              <a:latin typeface="Cambria"/>
              <a:ea typeface="Cambria"/>
              <a:cs typeface="Cambria"/>
              <a:sym typeface="Cambria"/>
            </a:endParaRPr>
          </a:p>
        </p:txBody>
      </p:sp>
      <p:sp>
        <p:nvSpPr>
          <p:cNvPr id="381" name="Google Shape;381;p43"/>
          <p:cNvSpPr txBox="1"/>
          <p:nvPr/>
        </p:nvSpPr>
        <p:spPr>
          <a:xfrm>
            <a:off x="8951747" y="1755647"/>
            <a:ext cx="227965"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libri"/>
                <a:ea typeface="Calibri"/>
                <a:cs typeface="Calibri"/>
                <a:sym typeface="Calibri"/>
              </a:rPr>
              <a:t>=</a:t>
            </a:r>
            <a:endParaRPr sz="3200" b="0" i="0" u="none" strike="noStrike" cap="none">
              <a:solidFill>
                <a:srgbClr val="000000"/>
              </a:solidFill>
              <a:latin typeface="Calibri"/>
              <a:ea typeface="Calibri"/>
              <a:cs typeface="Calibri"/>
              <a:sym typeface="Calibri"/>
            </a:endParaRPr>
          </a:p>
        </p:txBody>
      </p:sp>
      <p:sp>
        <p:nvSpPr>
          <p:cNvPr id="382" name="Google Shape;382;p43"/>
          <p:cNvSpPr txBox="1"/>
          <p:nvPr/>
        </p:nvSpPr>
        <p:spPr>
          <a:xfrm>
            <a:off x="9341472" y="2972498"/>
            <a:ext cx="2022475" cy="871855"/>
          </a:xfrm>
          <a:prstGeom prst="rect">
            <a:avLst/>
          </a:prstGeom>
          <a:noFill/>
          <a:ln>
            <a:noFill/>
          </a:ln>
        </p:spPr>
        <p:txBody>
          <a:bodyPr spcFirstLastPara="1" wrap="square" lIns="0" tIns="33000" rIns="0" bIns="0" anchor="t" anchorCtr="0">
            <a:spAutoFit/>
          </a:bodyPr>
          <a:lstStyle/>
          <a:p>
            <a:pPr marL="12700" marR="5080" lvl="0" indent="0" algn="l" rtl="0">
              <a:lnSpc>
                <a:spcPct val="117857"/>
              </a:lnSpc>
              <a:spcBef>
                <a:spcPts val="0"/>
              </a:spcBef>
              <a:spcAft>
                <a:spcPts val="0"/>
              </a:spcAft>
              <a:buClr>
                <a:srgbClr val="000000"/>
              </a:buClr>
              <a:buSzPts val="2800"/>
              <a:buFont typeface="Arial"/>
              <a:buNone/>
            </a:pPr>
            <a:r>
              <a:rPr lang="en-US" sz="2800" b="0" i="0" u="none" strike="noStrike" cap="none">
                <a:solidFill>
                  <a:srgbClr val="000000"/>
                </a:solidFill>
                <a:latin typeface="Cambria"/>
                <a:ea typeface="Cambria"/>
                <a:cs typeface="Cambria"/>
                <a:sym typeface="Cambria"/>
              </a:rPr>
              <a:t>Synthesized in-car audio</a:t>
            </a:r>
            <a:endParaRPr sz="2800" b="0" i="0" u="none" strike="noStrike" cap="none">
              <a:solidFill>
                <a:srgbClr val="000000"/>
              </a:solidFill>
              <a:latin typeface="Cambria"/>
              <a:ea typeface="Cambria"/>
              <a:cs typeface="Cambria"/>
              <a:sym typeface="Cambria"/>
            </a:endParaRPr>
          </a:p>
        </p:txBody>
      </p:sp>
      <p:pic>
        <p:nvPicPr>
          <p:cNvPr id="383" name="Google Shape;383;p43"/>
          <p:cNvPicPr preferRelativeResize="0"/>
          <p:nvPr/>
        </p:nvPicPr>
        <p:blipFill rotWithShape="1">
          <a:blip r:embed="rId3">
            <a:alphaModFix/>
          </a:blip>
          <a:srcRect/>
          <a:stretch/>
        </p:blipFill>
        <p:spPr>
          <a:xfrm>
            <a:off x="6457657" y="1633918"/>
            <a:ext cx="812800" cy="812800"/>
          </a:xfrm>
          <a:prstGeom prst="rect">
            <a:avLst/>
          </a:prstGeom>
          <a:noFill/>
          <a:ln>
            <a:noFill/>
          </a:ln>
        </p:spPr>
      </p:pic>
      <p:pic>
        <p:nvPicPr>
          <p:cNvPr id="384" name="Google Shape;384;p43"/>
          <p:cNvPicPr preferRelativeResize="0"/>
          <p:nvPr/>
        </p:nvPicPr>
        <p:blipFill rotWithShape="1">
          <a:blip r:embed="rId3">
            <a:alphaModFix/>
          </a:blip>
          <a:srcRect/>
          <a:stretch/>
        </p:blipFill>
        <p:spPr>
          <a:xfrm>
            <a:off x="9976993" y="1633918"/>
            <a:ext cx="812800" cy="812800"/>
          </a:xfrm>
          <a:prstGeom prst="rect">
            <a:avLst/>
          </a:prstGeom>
          <a:noFill/>
          <a:ln>
            <a:noFill/>
          </a:ln>
        </p:spPr>
      </p:pic>
      <p:pic>
        <p:nvPicPr>
          <p:cNvPr id="385" name="Google Shape;385;p43"/>
          <p:cNvPicPr preferRelativeResize="0"/>
          <p:nvPr/>
        </p:nvPicPr>
        <p:blipFill rotWithShape="1">
          <a:blip r:embed="rId4">
            <a:alphaModFix/>
          </a:blip>
          <a:srcRect/>
          <a:stretch/>
        </p:blipFill>
        <p:spPr>
          <a:xfrm>
            <a:off x="381000" y="4716145"/>
            <a:ext cx="11330354" cy="1736092"/>
          </a:xfrm>
          <a:prstGeom prst="rect">
            <a:avLst/>
          </a:prstGeom>
          <a:noFill/>
          <a:ln>
            <a:noFill/>
          </a:ln>
        </p:spPr>
      </p:pic>
      <p:pic>
        <p:nvPicPr>
          <p:cNvPr id="386" name="Google Shape;386;p43"/>
          <p:cNvPicPr preferRelativeResize="0"/>
          <p:nvPr/>
        </p:nvPicPr>
        <p:blipFill rotWithShape="1">
          <a:blip r:embed="rId5">
            <a:alphaModFix/>
          </a:blip>
          <a:srcRect/>
          <a:stretch/>
        </p:blipFill>
        <p:spPr>
          <a:xfrm>
            <a:off x="10734473" y="0"/>
            <a:ext cx="1448025" cy="79641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1" name="Google Shape;391;p44"/>
          <p:cNvSpPr txBox="1"/>
          <p:nvPr/>
        </p:nvSpPr>
        <p:spPr>
          <a:xfrm>
            <a:off x="261620" y="139700"/>
            <a:ext cx="6247130"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Artificial data synthesis</a:t>
            </a:r>
            <a:endParaRPr sz="4400" b="0" i="0" u="none" strike="noStrike" cap="none">
              <a:solidFill>
                <a:srgbClr val="000000"/>
              </a:solidFill>
              <a:latin typeface="Cambria"/>
              <a:ea typeface="Cambria"/>
              <a:cs typeface="Cambria"/>
              <a:sym typeface="Cambria"/>
            </a:endParaRPr>
          </a:p>
        </p:txBody>
      </p:sp>
      <p:sp>
        <p:nvSpPr>
          <p:cNvPr id="392" name="Google Shape;392;p44"/>
          <p:cNvSpPr txBox="1"/>
          <p:nvPr/>
        </p:nvSpPr>
        <p:spPr>
          <a:xfrm>
            <a:off x="261620" y="1672640"/>
            <a:ext cx="267271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Cambria"/>
                <a:ea typeface="Cambria"/>
                <a:cs typeface="Cambria"/>
                <a:sym typeface="Cambria"/>
              </a:rPr>
              <a:t>Car recognition:</a:t>
            </a:r>
            <a:endParaRPr sz="2800" b="0" i="0" u="none" strike="noStrike" cap="none">
              <a:solidFill>
                <a:srgbClr val="000000"/>
              </a:solidFill>
              <a:latin typeface="Cambria"/>
              <a:ea typeface="Cambria"/>
              <a:cs typeface="Cambria"/>
              <a:sym typeface="Cambria"/>
            </a:endParaRPr>
          </a:p>
        </p:txBody>
      </p:sp>
      <p:pic>
        <p:nvPicPr>
          <p:cNvPr id="393" name="Google Shape;393;p44"/>
          <p:cNvPicPr preferRelativeResize="0"/>
          <p:nvPr/>
        </p:nvPicPr>
        <p:blipFill rotWithShape="1">
          <a:blip r:embed="rId3">
            <a:alphaModFix/>
          </a:blip>
          <a:srcRect/>
          <a:stretch/>
        </p:blipFill>
        <p:spPr>
          <a:xfrm>
            <a:off x="4503051" y="2463876"/>
            <a:ext cx="3366147" cy="2243226"/>
          </a:xfrm>
          <a:prstGeom prst="rect">
            <a:avLst/>
          </a:prstGeom>
          <a:noFill/>
          <a:ln>
            <a:noFill/>
          </a:ln>
        </p:spPr>
      </p:pic>
      <p:pic>
        <p:nvPicPr>
          <p:cNvPr id="394" name="Google Shape;394;p44"/>
          <p:cNvPicPr preferRelativeResize="0"/>
          <p:nvPr/>
        </p:nvPicPr>
        <p:blipFill rotWithShape="1">
          <a:blip r:embed="rId4">
            <a:alphaModFix/>
          </a:blip>
          <a:srcRect/>
          <a:stretch/>
        </p:blipFill>
        <p:spPr>
          <a:xfrm>
            <a:off x="8528748" y="2463876"/>
            <a:ext cx="3366147" cy="2243226"/>
          </a:xfrm>
          <a:prstGeom prst="rect">
            <a:avLst/>
          </a:prstGeom>
          <a:noFill/>
          <a:ln>
            <a:noFill/>
          </a:ln>
        </p:spPr>
      </p:pic>
      <p:pic>
        <p:nvPicPr>
          <p:cNvPr id="395" name="Google Shape;395;p44"/>
          <p:cNvPicPr preferRelativeResize="0"/>
          <p:nvPr/>
        </p:nvPicPr>
        <p:blipFill rotWithShape="1">
          <a:blip r:embed="rId5">
            <a:alphaModFix/>
          </a:blip>
          <a:srcRect/>
          <a:stretch/>
        </p:blipFill>
        <p:spPr>
          <a:xfrm>
            <a:off x="685800" y="2461418"/>
            <a:ext cx="3366135" cy="2243226"/>
          </a:xfrm>
          <a:prstGeom prst="rect">
            <a:avLst/>
          </a:prstGeom>
          <a:noFill/>
          <a:ln>
            <a:noFill/>
          </a:ln>
        </p:spPr>
      </p:pic>
      <p:pic>
        <p:nvPicPr>
          <p:cNvPr id="396" name="Google Shape;396;p44"/>
          <p:cNvPicPr preferRelativeResize="0"/>
          <p:nvPr/>
        </p:nvPicPr>
        <p:blipFill rotWithShape="1">
          <a:blip r:embed="rId6">
            <a:alphaModFix/>
          </a:blip>
          <a:srcRect/>
          <a:stretch/>
        </p:blipFill>
        <p:spPr>
          <a:xfrm>
            <a:off x="10734473" y="0"/>
            <a:ext cx="1448025" cy="79641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400"/>
        <p:cNvGrpSpPr/>
        <p:nvPr/>
      </p:nvGrpSpPr>
      <p:grpSpPr>
        <a:xfrm>
          <a:off x="0" y="0"/>
          <a:ext cx="0" cy="0"/>
          <a:chOff x="0" y="0"/>
          <a:chExt cx="0" cy="0"/>
        </a:xfrm>
      </p:grpSpPr>
      <p:sp>
        <p:nvSpPr>
          <p:cNvPr id="401" name="Google Shape;401;p45"/>
          <p:cNvSpPr txBox="1">
            <a:spLocks noGrp="1"/>
          </p:cNvSpPr>
          <p:nvPr>
            <p:ph type="title"/>
          </p:nvPr>
        </p:nvSpPr>
        <p:spPr>
          <a:xfrm>
            <a:off x="4836350" y="1268310"/>
            <a:ext cx="6908800" cy="2109808"/>
          </a:xfrm>
          <a:prstGeom prst="rect">
            <a:avLst/>
          </a:prstGeom>
          <a:noFill/>
          <a:ln>
            <a:noFill/>
          </a:ln>
        </p:spPr>
        <p:txBody>
          <a:bodyPr spcFirstLastPara="1" wrap="square" lIns="0" tIns="114300" rIns="0" bIns="0" anchor="t" anchorCtr="0">
            <a:spAutoFit/>
          </a:bodyPr>
          <a:lstStyle/>
          <a:p>
            <a:pPr marL="43180" marR="5080" lvl="0" indent="-31115" algn="ctr" rtl="0">
              <a:lnSpc>
                <a:spcPct val="108333"/>
              </a:lnSpc>
              <a:spcBef>
                <a:spcPts val="0"/>
              </a:spcBef>
              <a:spcAft>
                <a:spcPts val="0"/>
              </a:spcAft>
              <a:buSzPts val="1400"/>
              <a:buNone/>
            </a:pPr>
            <a:r>
              <a:rPr lang="en-US" dirty="0">
                <a:latin typeface="+mj-lt"/>
              </a:rPr>
              <a:t>Learning from multiple tasks</a:t>
            </a:r>
            <a:endParaRPr dirty="0">
              <a:latin typeface="+mj-lt"/>
            </a:endParaRPr>
          </a:p>
        </p:txBody>
      </p:sp>
      <p:sp>
        <p:nvSpPr>
          <p:cNvPr id="402" name="Google Shape;402;p45"/>
          <p:cNvSpPr txBox="1"/>
          <p:nvPr/>
        </p:nvSpPr>
        <p:spPr>
          <a:xfrm>
            <a:off x="4836350" y="3459874"/>
            <a:ext cx="6908800" cy="843821"/>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Transfer learning</a:t>
            </a:r>
            <a:endParaRPr sz="5400" b="0" i="0" u="none" strike="noStrike" cap="none" dirty="0">
              <a:solidFill>
                <a:srgbClr val="000000"/>
              </a:solidFill>
              <a:latin typeface="+mj-lt"/>
              <a:ea typeface="Calibri"/>
              <a:cs typeface="Calibri"/>
              <a:sym typeface="Calibri"/>
            </a:endParaRPr>
          </a:p>
        </p:txBody>
      </p:sp>
      <p:sp>
        <p:nvSpPr>
          <p:cNvPr id="403" name="Google Shape;403;p45"/>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04" name="Google Shape;404;p45"/>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408"/>
        <p:cNvGrpSpPr/>
        <p:nvPr/>
      </p:nvGrpSpPr>
      <p:grpSpPr>
        <a:xfrm>
          <a:off x="0" y="0"/>
          <a:ext cx="0" cy="0"/>
          <a:chOff x="0" y="0"/>
          <a:chExt cx="0" cy="0"/>
        </a:xfrm>
      </p:grpSpPr>
      <p:sp>
        <p:nvSpPr>
          <p:cNvPr id="409" name="Google Shape;409;p46"/>
          <p:cNvSpPr txBox="1">
            <a:spLocks noGrp="1"/>
          </p:cNvSpPr>
          <p:nvPr>
            <p:ph type="title"/>
          </p:nvPr>
        </p:nvSpPr>
        <p:spPr>
          <a:xfrm>
            <a:off x="261620" y="139700"/>
            <a:ext cx="7686626"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Transfer learning</a:t>
            </a:r>
            <a:endParaRPr sz="4400" dirty="0">
              <a:latin typeface="+mj-lt"/>
              <a:ea typeface="Cambria"/>
              <a:cs typeface="Cambria"/>
              <a:sym typeface="Cambria"/>
            </a:endParaRPr>
          </a:p>
        </p:txBody>
      </p:sp>
      <p:pic>
        <p:nvPicPr>
          <p:cNvPr id="410" name="Google Shape;410;p4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411" name="Google Shape;411;p46"/>
          <p:cNvSpPr txBox="1"/>
          <p:nvPr/>
        </p:nvSpPr>
        <p:spPr>
          <a:xfrm>
            <a:off x="151092" y="1131151"/>
            <a:ext cx="11645674" cy="5281416"/>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buClr>
                <a:schemeClr val="dk1"/>
              </a:buClr>
              <a:buSzPts val="2400"/>
              <a:buChar char="●"/>
            </a:pPr>
            <a:r>
              <a:rPr lang="en-US" sz="2400" dirty="0">
                <a:solidFill>
                  <a:schemeClr val="dk1"/>
                </a:solidFill>
                <a:highlight>
                  <a:schemeClr val="lt1"/>
                </a:highlight>
              </a:rPr>
              <a:t>Transfer learning is a technique in deep learning that enables one to take knowledge learned from a neural network on one task and apply it to another task. This is particularly useful when you have a significant amount of data for the task you're transferring from but relatively little data for the task you're transferring to. </a:t>
            </a:r>
          </a:p>
          <a:p>
            <a:pPr marL="457200" lvl="0" indent="-381000" algn="just">
              <a:lnSpc>
                <a:spcPct val="115000"/>
              </a:lnSpc>
              <a:buClr>
                <a:schemeClr val="dk1"/>
              </a:buClr>
              <a:buSzPts val="2400"/>
              <a:buChar char="●"/>
            </a:pPr>
            <a:r>
              <a:rPr lang="en-US" sz="2400" dirty="0">
                <a:solidFill>
                  <a:schemeClr val="dk1"/>
                </a:solidFill>
                <a:highlight>
                  <a:schemeClr val="lt1"/>
                </a:highlight>
              </a:rPr>
              <a:t>To implement transfer learning, you train a neural network on the source task and then remove the last output layer and create a new set of randomly initialized weights for the last layer to output the target task. Depending on the amount of data, you may retrain only the last layer's weights or all the layers' weights. </a:t>
            </a:r>
          </a:p>
          <a:p>
            <a:pPr marL="457200" lvl="0" indent="-381000" algn="just">
              <a:lnSpc>
                <a:spcPct val="115000"/>
              </a:lnSpc>
              <a:buClr>
                <a:schemeClr val="dk1"/>
              </a:buClr>
              <a:buSzPts val="2400"/>
              <a:buChar char="●"/>
            </a:pPr>
            <a:r>
              <a:rPr lang="en-US" sz="2400" dirty="0">
                <a:solidFill>
                  <a:schemeClr val="dk1"/>
                </a:solidFill>
                <a:highlight>
                  <a:schemeClr val="lt1"/>
                </a:highlight>
              </a:rPr>
              <a:t>Transfer learning is useful when the input for both tasks is the same, and there is more data for the source task than for the target task. It is also helpful when low-level features from the source task could be beneficial for learning the target task.</a:t>
            </a:r>
            <a:endParaRPr sz="2400" dirty="0">
              <a:solidFill>
                <a:schemeClr val="dk1"/>
              </a:solidFill>
              <a:highlight>
                <a:schemeClr val="lt1"/>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Google Shape;430;p49"/>
          <p:cNvSpPr txBox="1">
            <a:spLocks noGrp="1"/>
          </p:cNvSpPr>
          <p:nvPr>
            <p:ph type="title"/>
          </p:nvPr>
        </p:nvSpPr>
        <p:spPr>
          <a:xfrm>
            <a:off x="261620" y="139700"/>
            <a:ext cx="45993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Transfer learning</a:t>
            </a:r>
            <a:endParaRPr sz="4400" dirty="0">
              <a:latin typeface="+mj-lt"/>
              <a:ea typeface="Cambria"/>
              <a:cs typeface="Cambria"/>
              <a:sym typeface="Cambria"/>
            </a:endParaRPr>
          </a:p>
        </p:txBody>
      </p:sp>
      <p:pic>
        <p:nvPicPr>
          <p:cNvPr id="431" name="Google Shape;431;p49" descr="An Ultimate Guide To Transfer Learning In NLP"/>
          <p:cNvPicPr preferRelativeResize="0"/>
          <p:nvPr/>
        </p:nvPicPr>
        <p:blipFill rotWithShape="1">
          <a:blip r:embed="rId3">
            <a:alphaModFix/>
          </a:blip>
          <a:srcRect/>
          <a:stretch/>
        </p:blipFill>
        <p:spPr>
          <a:xfrm>
            <a:off x="0" y="835660"/>
            <a:ext cx="12039600" cy="6019800"/>
          </a:xfrm>
          <a:prstGeom prst="rect">
            <a:avLst/>
          </a:prstGeom>
          <a:noFill/>
          <a:ln>
            <a:noFill/>
          </a:ln>
        </p:spPr>
      </p:pic>
      <p:pic>
        <p:nvPicPr>
          <p:cNvPr id="432" name="Google Shape;432;p49"/>
          <p:cNvPicPr preferRelativeResize="0"/>
          <p:nvPr/>
        </p:nvPicPr>
        <p:blipFill rotWithShape="1">
          <a:blip r:embed="rId4">
            <a:alphaModFix/>
          </a:blip>
          <a:srcRect/>
          <a:stretch/>
        </p:blipFill>
        <p:spPr>
          <a:xfrm>
            <a:off x="10734473" y="0"/>
            <a:ext cx="1448025" cy="79641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436"/>
        <p:cNvGrpSpPr/>
        <p:nvPr/>
      </p:nvGrpSpPr>
      <p:grpSpPr>
        <a:xfrm>
          <a:off x="0" y="0"/>
          <a:ext cx="0" cy="0"/>
          <a:chOff x="0" y="0"/>
          <a:chExt cx="0" cy="0"/>
        </a:xfrm>
      </p:grpSpPr>
      <p:sp>
        <p:nvSpPr>
          <p:cNvPr id="437" name="Google Shape;437;p50"/>
          <p:cNvSpPr txBox="1">
            <a:spLocks noGrp="1"/>
          </p:cNvSpPr>
          <p:nvPr>
            <p:ph type="title"/>
          </p:nvPr>
        </p:nvSpPr>
        <p:spPr>
          <a:xfrm>
            <a:off x="261620" y="139700"/>
            <a:ext cx="951611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When transfer learning makes sense</a:t>
            </a:r>
            <a:endParaRPr sz="4400" dirty="0">
              <a:latin typeface="+mj-lt"/>
              <a:ea typeface="Cambria"/>
              <a:cs typeface="Cambria"/>
              <a:sym typeface="Cambria"/>
            </a:endParaRPr>
          </a:p>
        </p:txBody>
      </p:sp>
      <p:sp>
        <p:nvSpPr>
          <p:cNvPr id="438" name="Google Shape;438;p50"/>
          <p:cNvSpPr txBox="1"/>
          <p:nvPr/>
        </p:nvSpPr>
        <p:spPr>
          <a:xfrm>
            <a:off x="483577" y="1937727"/>
            <a:ext cx="11519600" cy="1490152"/>
          </a:xfrm>
          <a:prstGeom prst="rect">
            <a:avLst/>
          </a:prstGeom>
          <a:noFill/>
          <a:ln>
            <a:noFill/>
          </a:ln>
        </p:spPr>
        <p:txBody>
          <a:bodyPr spcFirstLastPara="1" wrap="square" lIns="0" tIns="12700" rIns="0" bIns="0" anchor="t" anchorCtr="0">
            <a:spAutoFit/>
          </a:bodyPr>
          <a:lstStyle/>
          <a:p>
            <a:pPr marL="297815" marR="0" lvl="0" indent="-285750" algn="l" rtl="0">
              <a:lnSpc>
                <a:spcPct val="10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Task A and B have the same input x.</a:t>
            </a:r>
            <a:endParaRPr sz="4450" b="0" i="0" u="none" strike="noStrike" cap="none" dirty="0">
              <a:solidFill>
                <a:srgbClr val="000000"/>
              </a:solidFill>
              <a:latin typeface="Cambria"/>
              <a:ea typeface="Cambria"/>
              <a:cs typeface="Cambria"/>
              <a:sym typeface="Cambria"/>
            </a:endParaRPr>
          </a:p>
          <a:p>
            <a:pPr marL="297815" marR="0" lvl="0" indent="-285750" algn="l" rtl="0">
              <a:lnSpc>
                <a:spcPct val="10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You have a lot more data for Task A than Task B.</a:t>
            </a:r>
            <a:endParaRPr sz="4450" b="0" i="0" u="none" strike="noStrike" cap="none" dirty="0">
              <a:solidFill>
                <a:srgbClr val="000000"/>
              </a:solidFill>
              <a:latin typeface="Cambria"/>
              <a:ea typeface="Cambria"/>
              <a:cs typeface="Cambria"/>
              <a:sym typeface="Cambria"/>
            </a:endParaRPr>
          </a:p>
          <a:p>
            <a:pPr marL="297815" marR="0" lvl="0" indent="-285750" algn="l" rtl="0">
              <a:lnSpc>
                <a:spcPct val="10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Low level features from A could be helpful for learning B.</a:t>
            </a:r>
            <a:endParaRPr sz="3200" b="0" i="0" u="none" strike="noStrike" cap="none" dirty="0">
              <a:solidFill>
                <a:srgbClr val="000000"/>
              </a:solidFill>
              <a:latin typeface="Cambria"/>
              <a:ea typeface="Cambria"/>
              <a:cs typeface="Cambria"/>
              <a:sym typeface="Cambria"/>
            </a:endParaRPr>
          </a:p>
        </p:txBody>
      </p:sp>
      <p:pic>
        <p:nvPicPr>
          <p:cNvPr id="439" name="Google Shape;439;p50"/>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pic>
        <p:nvPicPr>
          <p:cNvPr id="66" name="Google Shape;66;p10"/>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7" name="Google Shape;67;p10"/>
          <p:cNvSpPr txBox="1"/>
          <p:nvPr/>
        </p:nvSpPr>
        <p:spPr>
          <a:xfrm>
            <a:off x="90803" y="1346123"/>
            <a:ext cx="11584500" cy="4391941"/>
          </a:xfrm>
          <a:prstGeom prst="rect">
            <a:avLst/>
          </a:prstGeom>
          <a:noFill/>
          <a:ln>
            <a:noFill/>
          </a:ln>
        </p:spPr>
        <p:txBody>
          <a:bodyPr spcFirstLastPara="1" wrap="square" lIns="91425" tIns="91425" rIns="91425" bIns="91425" anchor="t" anchorCtr="0">
            <a:spAutoFit/>
          </a:bodyPr>
          <a:lstStyle/>
          <a:p>
            <a:pPr marL="800100" lvl="0" indent="-342900" algn="just">
              <a:lnSpc>
                <a:spcPct val="115000"/>
              </a:lnSpc>
              <a:spcBef>
                <a:spcPts val="1500"/>
              </a:spcBef>
              <a:buFont typeface="Arial" panose="020B0604020202020204" pitchFamily="34" charset="0"/>
              <a:buChar char="•"/>
            </a:pPr>
            <a:r>
              <a:rPr lang="en-US" sz="2400" dirty="0">
                <a:solidFill>
                  <a:schemeClr val="dk1"/>
                </a:solidFill>
                <a:highlight>
                  <a:schemeClr val="lt1"/>
                </a:highlight>
              </a:rPr>
              <a:t>By understanding the types of errors the model is making, machine learning engineers can prioritize their efforts and focus on the areas that will have the biggest impact on improving the model's performance.</a:t>
            </a:r>
          </a:p>
          <a:p>
            <a:pPr marL="800100" lvl="0" indent="-342900" algn="just">
              <a:lnSpc>
                <a:spcPct val="115000"/>
              </a:lnSpc>
              <a:spcBef>
                <a:spcPts val="1500"/>
              </a:spcBef>
              <a:buFont typeface="Arial" panose="020B0604020202020204" pitchFamily="34" charset="0"/>
              <a:buChar char="•"/>
            </a:pPr>
            <a:r>
              <a:rPr lang="en-US" sz="2400" dirty="0">
                <a:solidFill>
                  <a:schemeClr val="dk1"/>
                </a:solidFill>
                <a:highlight>
                  <a:schemeClr val="lt1"/>
                </a:highlight>
              </a:rPr>
              <a:t>Error analysis can reveal new categories of errors that were not previously considered and provide insights into how to improve the algorithm's performance. By examining the errors in detail, you can identify patterns and trends that might not have been apparent otherwise. This can help you to develop more effective strategies for improving the algorithm's accuracy and efficiency.</a:t>
            </a:r>
            <a:endParaRPr sz="2400" dirty="0">
              <a:solidFill>
                <a:schemeClr val="dk1"/>
              </a:solidFill>
              <a:highlight>
                <a:schemeClr val="lt1"/>
              </a:highlight>
            </a:endParaRPr>
          </a:p>
        </p:txBody>
      </p:sp>
      <p:sp>
        <p:nvSpPr>
          <p:cNvPr id="6" name="Google Shape;58;p9"/>
          <p:cNvSpPr txBox="1">
            <a:spLocks/>
          </p:cNvSpPr>
          <p:nvPr/>
        </p:nvSpPr>
        <p:spPr>
          <a:xfrm>
            <a:off x="261625" y="139700"/>
            <a:ext cx="10129500" cy="825354"/>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736725" marR="5080" indent="-1724660">
              <a:lnSpc>
                <a:spcPct val="119696"/>
              </a:lnSpc>
              <a:buClr>
                <a:schemeClr val="dk1"/>
              </a:buClr>
              <a:buSzPts val="6600"/>
            </a:pPr>
            <a:r>
              <a:rPr lang="en-US" sz="4400">
                <a:latin typeface="+mj-lt"/>
              </a:rPr>
              <a:t>Carrying out error analysis</a:t>
            </a:r>
            <a:endParaRPr lang="en-US" sz="4400" dirty="0">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422"/>
        <p:cNvGrpSpPr/>
        <p:nvPr/>
      </p:nvGrpSpPr>
      <p:grpSpPr>
        <a:xfrm>
          <a:off x="0" y="0"/>
          <a:ext cx="0" cy="0"/>
          <a:chOff x="0" y="0"/>
          <a:chExt cx="0" cy="0"/>
        </a:xfrm>
      </p:grpSpPr>
      <p:sp>
        <p:nvSpPr>
          <p:cNvPr id="423" name="Google Shape;423;p48"/>
          <p:cNvSpPr txBox="1">
            <a:spLocks noGrp="1"/>
          </p:cNvSpPr>
          <p:nvPr>
            <p:ph type="title"/>
          </p:nvPr>
        </p:nvSpPr>
        <p:spPr>
          <a:xfrm>
            <a:off x="261620" y="139700"/>
            <a:ext cx="45993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Transfer learning</a:t>
            </a:r>
            <a:endParaRPr sz="4400" dirty="0">
              <a:latin typeface="+mj-lt"/>
              <a:ea typeface="Cambria"/>
              <a:cs typeface="Cambria"/>
              <a:sym typeface="Cambria"/>
            </a:endParaRPr>
          </a:p>
        </p:txBody>
      </p:sp>
      <p:pic>
        <p:nvPicPr>
          <p:cNvPr id="424" name="Google Shape;424;p48"/>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425" name="Google Shape;425;p48"/>
          <p:cNvSpPr txBox="1"/>
          <p:nvPr/>
        </p:nvSpPr>
        <p:spPr>
          <a:xfrm>
            <a:off x="261625" y="1273100"/>
            <a:ext cx="10473000" cy="4144181"/>
          </a:xfrm>
          <a:prstGeom prst="rect">
            <a:avLst/>
          </a:prstGeom>
          <a:noFill/>
          <a:ln>
            <a:noFill/>
          </a:ln>
        </p:spPr>
        <p:txBody>
          <a:bodyPr spcFirstLastPara="1" wrap="square" lIns="91425" tIns="91425" rIns="91425" bIns="91425" anchor="t" anchorCtr="0">
            <a:spAutoFit/>
          </a:bodyPr>
          <a:lstStyle/>
          <a:p>
            <a:pPr marL="457200" lvl="0" indent="-381000" algn="just" rtl="0">
              <a:lnSpc>
                <a:spcPct val="115000"/>
              </a:lnSpc>
              <a:spcBef>
                <a:spcPts val="1500"/>
              </a:spcBef>
              <a:spcAft>
                <a:spcPts val="0"/>
              </a:spcAft>
              <a:buClr>
                <a:schemeClr val="dk1"/>
              </a:buClr>
              <a:buSzPts val="2400"/>
              <a:buChar char="●"/>
            </a:pPr>
            <a:r>
              <a:rPr lang="en-US" sz="2400" dirty="0">
                <a:solidFill>
                  <a:schemeClr val="dk1"/>
                </a:solidFill>
                <a:highlight>
                  <a:schemeClr val="lt1"/>
                </a:highlight>
              </a:rPr>
              <a:t>In summary, transfer learning has been most useful when you're trying to do well on a problem with relatively little data, such as radiology diagnosis. It helps the performance of the learning task significantly when the conditions for transfer learning are met. However, transfer learning may not be helpful if the source task has less data than the target task.</a:t>
            </a:r>
            <a:endParaRPr sz="2400" dirty="0">
              <a:solidFill>
                <a:schemeClr val="dk1"/>
              </a:solidFill>
              <a:highlight>
                <a:schemeClr val="lt1"/>
              </a:highlight>
            </a:endParaRPr>
          </a:p>
          <a:p>
            <a:pPr marL="457200" lvl="0" indent="-381000" algn="just" rtl="0">
              <a:lnSpc>
                <a:spcPct val="115000"/>
              </a:lnSpc>
              <a:spcBef>
                <a:spcPts val="0"/>
              </a:spcBef>
              <a:spcAft>
                <a:spcPts val="0"/>
              </a:spcAft>
              <a:buClr>
                <a:schemeClr val="dk1"/>
              </a:buClr>
              <a:buSzPts val="2400"/>
              <a:buChar char="●"/>
            </a:pPr>
            <a:r>
              <a:rPr lang="en-US" sz="2400" dirty="0">
                <a:solidFill>
                  <a:schemeClr val="dk1"/>
                </a:solidFill>
                <a:highlight>
                  <a:schemeClr val="lt1"/>
                </a:highlight>
              </a:rPr>
              <a:t>Multitask learning is another version of learning from multiple tasks simultaneously, and it will be discussed in the next section.</a:t>
            </a:r>
            <a:endParaRPr sz="2400" dirty="0">
              <a:solidFill>
                <a:schemeClr val="dk1"/>
              </a:solidFill>
              <a:highlight>
                <a:schemeClr val="lt1"/>
              </a:highlight>
            </a:endParaRPr>
          </a:p>
          <a:p>
            <a:pPr marL="0" lvl="0" indent="0" algn="just" rtl="0">
              <a:spcBef>
                <a:spcPts val="0"/>
              </a:spcBef>
              <a:spcAft>
                <a:spcPts val="0"/>
              </a:spcAft>
              <a:buNone/>
            </a:pPr>
            <a:endParaRPr sz="2400" dirty="0">
              <a:solidFill>
                <a:schemeClr val="dk1"/>
              </a:solidFill>
              <a:highlight>
                <a:schemeClr val="lt1"/>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443"/>
        <p:cNvGrpSpPr/>
        <p:nvPr/>
      </p:nvGrpSpPr>
      <p:grpSpPr>
        <a:xfrm>
          <a:off x="0" y="0"/>
          <a:ext cx="0" cy="0"/>
          <a:chOff x="0" y="0"/>
          <a:chExt cx="0" cy="0"/>
        </a:xfrm>
      </p:grpSpPr>
      <p:sp>
        <p:nvSpPr>
          <p:cNvPr id="444" name="Google Shape;444;p51"/>
          <p:cNvSpPr txBox="1">
            <a:spLocks noGrp="1"/>
          </p:cNvSpPr>
          <p:nvPr>
            <p:ph type="title"/>
          </p:nvPr>
        </p:nvSpPr>
        <p:spPr>
          <a:xfrm>
            <a:off x="4836350" y="1268310"/>
            <a:ext cx="6908800" cy="2109808"/>
          </a:xfrm>
          <a:prstGeom prst="rect">
            <a:avLst/>
          </a:prstGeom>
          <a:noFill/>
          <a:ln>
            <a:noFill/>
          </a:ln>
        </p:spPr>
        <p:txBody>
          <a:bodyPr spcFirstLastPara="1" wrap="square" lIns="0" tIns="114300" rIns="0" bIns="0" anchor="t" anchorCtr="0">
            <a:spAutoFit/>
          </a:bodyPr>
          <a:lstStyle/>
          <a:p>
            <a:pPr marL="43180" marR="5080" lvl="0" indent="-31115" algn="ctr" rtl="0">
              <a:lnSpc>
                <a:spcPct val="108333"/>
              </a:lnSpc>
              <a:spcBef>
                <a:spcPts val="0"/>
              </a:spcBef>
              <a:spcAft>
                <a:spcPts val="0"/>
              </a:spcAft>
              <a:buSzPts val="1400"/>
              <a:buNone/>
            </a:pPr>
            <a:r>
              <a:rPr lang="en-US" dirty="0">
                <a:latin typeface="+mj-lt"/>
              </a:rPr>
              <a:t>Learning from multiple tasks</a:t>
            </a:r>
            <a:endParaRPr dirty="0">
              <a:latin typeface="+mj-lt"/>
            </a:endParaRPr>
          </a:p>
        </p:txBody>
      </p:sp>
      <p:sp>
        <p:nvSpPr>
          <p:cNvPr id="445" name="Google Shape;445;p51"/>
          <p:cNvSpPr txBox="1"/>
          <p:nvPr/>
        </p:nvSpPr>
        <p:spPr>
          <a:xfrm>
            <a:off x="4836350" y="3444685"/>
            <a:ext cx="6908800" cy="1025394"/>
          </a:xfrm>
          <a:prstGeom prst="rect">
            <a:avLst/>
          </a:prstGeom>
          <a:noFill/>
          <a:ln>
            <a:noFill/>
          </a:ln>
        </p:spPr>
        <p:txBody>
          <a:bodyPr spcFirstLastPara="1" wrap="square" lIns="0" tIns="27925" rIns="0" bIns="0" anchor="t" anchorCtr="0">
            <a:spAutoFit/>
          </a:bodyPr>
          <a:lstStyle/>
          <a:p>
            <a:pPr marL="357505" marR="5080" lvl="0" indent="-345440"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Multi-task learning</a:t>
            </a:r>
            <a:endParaRPr sz="5400" b="0" i="0" u="none" strike="noStrike" cap="none" dirty="0">
              <a:solidFill>
                <a:srgbClr val="000000"/>
              </a:solidFill>
              <a:latin typeface="+mj-lt"/>
              <a:ea typeface="Calibri"/>
              <a:cs typeface="Calibri"/>
              <a:sym typeface="Calibri"/>
            </a:endParaRPr>
          </a:p>
        </p:txBody>
      </p:sp>
      <p:sp>
        <p:nvSpPr>
          <p:cNvPr id="446" name="Google Shape;446;p51"/>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47" name="Google Shape;447;p51"/>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Google Shape;452;p52"/>
          <p:cNvSpPr txBox="1">
            <a:spLocks noGrp="1"/>
          </p:cNvSpPr>
          <p:nvPr>
            <p:ph type="title"/>
          </p:nvPr>
        </p:nvSpPr>
        <p:spPr>
          <a:xfrm>
            <a:off x="261620" y="139700"/>
            <a:ext cx="10325700" cy="825354"/>
          </a:xfrm>
          <a:prstGeom prst="rect">
            <a:avLst/>
          </a:prstGeom>
          <a:noFill/>
          <a:ln>
            <a:noFill/>
          </a:ln>
        </p:spPr>
        <p:txBody>
          <a:bodyPr spcFirstLastPara="1" wrap="square" lIns="0" tIns="12700" rIns="0" bIns="0" anchor="t" anchorCtr="0">
            <a:spAutoFit/>
          </a:bodyPr>
          <a:lstStyle/>
          <a:p>
            <a:pPr marL="357505" marR="5080" lvl="0" indent="-345440" algn="l" rtl="0">
              <a:lnSpc>
                <a:spcPct val="119696"/>
              </a:lnSpc>
              <a:spcBef>
                <a:spcPts val="0"/>
              </a:spcBef>
              <a:spcAft>
                <a:spcPts val="0"/>
              </a:spcAft>
              <a:buClr>
                <a:schemeClr val="dk1"/>
              </a:buClr>
              <a:buSzPts val="6600"/>
              <a:buFont typeface="Arial"/>
              <a:buNone/>
            </a:pPr>
            <a:r>
              <a:rPr lang="en-US" sz="4400" dirty="0">
                <a:latin typeface="+mj-lt"/>
              </a:rPr>
              <a:t>Multi-task learning</a:t>
            </a:r>
            <a:endParaRPr sz="4400" dirty="0">
              <a:latin typeface="+mj-lt"/>
            </a:endParaRPr>
          </a:p>
        </p:txBody>
      </p:sp>
      <p:pic>
        <p:nvPicPr>
          <p:cNvPr id="453" name="Google Shape;453;p52"/>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454" name="Google Shape;454;p52"/>
          <p:cNvSpPr txBox="1"/>
          <p:nvPr/>
        </p:nvSpPr>
        <p:spPr>
          <a:xfrm>
            <a:off x="385524" y="1228925"/>
            <a:ext cx="11440129" cy="4856684"/>
          </a:xfrm>
          <a:prstGeom prst="rect">
            <a:avLst/>
          </a:prstGeom>
          <a:noFill/>
          <a:ln>
            <a:noFill/>
          </a:ln>
        </p:spPr>
        <p:txBody>
          <a:bodyPr spcFirstLastPara="1" wrap="square" lIns="91425" tIns="91425" rIns="91425" bIns="91425" anchor="t" anchorCtr="0">
            <a:spAutoFit/>
          </a:bodyPr>
          <a:lstStyle/>
          <a:p>
            <a:pPr marL="419100" lvl="0" indent="-342900" algn="just">
              <a:lnSpc>
                <a:spcPct val="115000"/>
              </a:lnSpc>
              <a:buClr>
                <a:schemeClr val="dk1"/>
              </a:buClr>
              <a:buSzPts val="2400"/>
              <a:buFont typeface="Arial" panose="020B0604020202020204" pitchFamily="34" charset="0"/>
              <a:buChar char="•"/>
            </a:pPr>
            <a:r>
              <a:rPr lang="en-US" sz="2400" dirty="0">
                <a:solidFill>
                  <a:schemeClr val="dk1"/>
                </a:solidFill>
                <a:highlight>
                  <a:schemeClr val="lt1"/>
                </a:highlight>
              </a:rPr>
              <a:t>End-to-end deep learning is a technique that seeks to learn a complete task from raw input data to the final output, without the need for manual feature engineering or other intermediate steps. In this approach, the neural network takes raw input data and directly outputs the final prediction or output, and is trained end-to-end using backpropagation. </a:t>
            </a:r>
          </a:p>
          <a:p>
            <a:pPr marL="419100" lvl="0" indent="-342900" algn="just">
              <a:lnSpc>
                <a:spcPct val="115000"/>
              </a:lnSpc>
              <a:buClr>
                <a:schemeClr val="dk1"/>
              </a:buClr>
              <a:buSzPts val="2400"/>
              <a:buFont typeface="Arial" panose="020B0604020202020204" pitchFamily="34" charset="0"/>
              <a:buChar char="•"/>
            </a:pPr>
            <a:r>
              <a:rPr lang="en-US" sz="2400" dirty="0">
                <a:solidFill>
                  <a:schemeClr val="dk1"/>
                </a:solidFill>
                <a:highlight>
                  <a:schemeClr val="lt1"/>
                </a:highlight>
              </a:rPr>
              <a:t>End-to-end learning can produce better results and be more efficient than traditional machine learning pipelines, especially for complex tasks. </a:t>
            </a:r>
          </a:p>
          <a:p>
            <a:pPr marL="419100" lvl="0" indent="-342900" algn="just">
              <a:lnSpc>
                <a:spcPct val="115000"/>
              </a:lnSpc>
              <a:buClr>
                <a:schemeClr val="dk1"/>
              </a:buClr>
              <a:buSzPts val="2400"/>
              <a:buFont typeface="Arial" panose="020B0604020202020204" pitchFamily="34" charset="0"/>
              <a:buChar char="•"/>
            </a:pPr>
            <a:r>
              <a:rPr lang="en-US" sz="2400" dirty="0">
                <a:solidFill>
                  <a:schemeClr val="dk1"/>
                </a:solidFill>
                <a:highlight>
                  <a:schemeClr val="lt1"/>
                </a:highlight>
              </a:rPr>
              <a:t>However, it may require large amounts of data and computing resources to train the neural network, and it is not always the best approach for every task.</a:t>
            </a:r>
          </a:p>
          <a:p>
            <a:pPr marL="419100" lvl="0" indent="-342900" algn="just">
              <a:lnSpc>
                <a:spcPct val="115000"/>
              </a:lnSpc>
              <a:buClr>
                <a:schemeClr val="dk1"/>
              </a:buClr>
              <a:buSzPts val="2400"/>
              <a:buFont typeface="Arial" panose="020B0604020202020204" pitchFamily="34" charset="0"/>
              <a:buChar char="•"/>
            </a:pPr>
            <a:r>
              <a:rPr lang="en-US" sz="2400" dirty="0">
                <a:solidFill>
                  <a:schemeClr val="dk1"/>
                </a:solidFill>
                <a:highlight>
                  <a:schemeClr val="lt1"/>
                </a:highlight>
              </a:rPr>
              <a:t>End-to-end learning is commonly used in image classification, object detection, speech recognition, and natural language processing.</a:t>
            </a:r>
            <a:endParaRPr sz="2400" dirty="0">
              <a:solidFill>
                <a:schemeClr val="dk1"/>
              </a:solidFill>
              <a:highlight>
                <a:schemeClr val="lt1"/>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472"/>
        <p:cNvGrpSpPr/>
        <p:nvPr/>
      </p:nvGrpSpPr>
      <p:grpSpPr>
        <a:xfrm>
          <a:off x="0" y="0"/>
          <a:ext cx="0" cy="0"/>
          <a:chOff x="0" y="0"/>
          <a:chExt cx="0" cy="0"/>
        </a:xfrm>
      </p:grpSpPr>
      <p:sp>
        <p:nvSpPr>
          <p:cNvPr id="473" name="Google Shape;473;p55"/>
          <p:cNvSpPr txBox="1">
            <a:spLocks noGrp="1"/>
          </p:cNvSpPr>
          <p:nvPr>
            <p:ph type="title"/>
          </p:nvPr>
        </p:nvSpPr>
        <p:spPr>
          <a:xfrm>
            <a:off x="261620" y="139700"/>
            <a:ext cx="103257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Simplified autonomous driving example</a:t>
            </a:r>
            <a:endParaRPr sz="4400" dirty="0">
              <a:latin typeface="+mj-lt"/>
              <a:ea typeface="Cambria"/>
              <a:cs typeface="Cambria"/>
              <a:sym typeface="Cambria"/>
            </a:endParaRPr>
          </a:p>
        </p:txBody>
      </p:sp>
      <p:pic>
        <p:nvPicPr>
          <p:cNvPr id="474" name="Google Shape;474;p55"/>
          <p:cNvPicPr preferRelativeResize="0"/>
          <p:nvPr/>
        </p:nvPicPr>
        <p:blipFill rotWithShape="1">
          <a:blip r:embed="rId3">
            <a:alphaModFix/>
          </a:blip>
          <a:srcRect/>
          <a:stretch/>
        </p:blipFill>
        <p:spPr>
          <a:xfrm>
            <a:off x="762000" y="1158687"/>
            <a:ext cx="4027281" cy="3489513"/>
          </a:xfrm>
          <a:prstGeom prst="rect">
            <a:avLst/>
          </a:prstGeom>
          <a:noFill/>
          <a:ln>
            <a:noFill/>
          </a:ln>
        </p:spPr>
      </p:pic>
      <p:pic>
        <p:nvPicPr>
          <p:cNvPr id="475" name="Google Shape;475;p55"/>
          <p:cNvPicPr preferRelativeResize="0"/>
          <p:nvPr/>
        </p:nvPicPr>
        <p:blipFill rotWithShape="1">
          <a:blip r:embed="rId4">
            <a:alphaModFix/>
          </a:blip>
          <a:srcRect/>
          <a:stretch/>
        </p:blipFill>
        <p:spPr>
          <a:xfrm>
            <a:off x="5486400" y="1158687"/>
            <a:ext cx="5558400" cy="3657600"/>
          </a:xfrm>
          <a:prstGeom prst="rect">
            <a:avLst/>
          </a:prstGeom>
          <a:noFill/>
          <a:ln>
            <a:noFill/>
          </a:ln>
        </p:spPr>
      </p:pic>
      <p:pic>
        <p:nvPicPr>
          <p:cNvPr id="476" name="Google Shape;476;p55"/>
          <p:cNvPicPr preferRelativeResize="0"/>
          <p:nvPr/>
        </p:nvPicPr>
        <p:blipFill rotWithShape="1">
          <a:blip r:embed="rId5">
            <a:alphaModFix/>
          </a:blip>
          <a:srcRect/>
          <a:stretch/>
        </p:blipFill>
        <p:spPr>
          <a:xfrm>
            <a:off x="10734473" y="0"/>
            <a:ext cx="1448025" cy="79641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480"/>
        <p:cNvGrpSpPr/>
        <p:nvPr/>
      </p:nvGrpSpPr>
      <p:grpSpPr>
        <a:xfrm>
          <a:off x="0" y="0"/>
          <a:ext cx="0" cy="0"/>
          <a:chOff x="0" y="0"/>
          <a:chExt cx="0" cy="0"/>
        </a:xfrm>
      </p:grpSpPr>
      <p:sp>
        <p:nvSpPr>
          <p:cNvPr id="481" name="Google Shape;481;p56"/>
          <p:cNvSpPr txBox="1">
            <a:spLocks noGrp="1"/>
          </p:cNvSpPr>
          <p:nvPr>
            <p:ph type="title"/>
          </p:nvPr>
        </p:nvSpPr>
        <p:spPr>
          <a:xfrm>
            <a:off x="261620" y="139700"/>
            <a:ext cx="74339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Neural network architecture</a:t>
            </a:r>
            <a:endParaRPr sz="4400" dirty="0">
              <a:latin typeface="+mj-lt"/>
              <a:ea typeface="Cambria"/>
              <a:cs typeface="Cambria"/>
              <a:sym typeface="Cambria"/>
            </a:endParaRPr>
          </a:p>
        </p:txBody>
      </p:sp>
      <p:pic>
        <p:nvPicPr>
          <p:cNvPr id="482" name="Google Shape;482;p56"/>
          <p:cNvPicPr preferRelativeResize="0"/>
          <p:nvPr/>
        </p:nvPicPr>
        <p:blipFill rotWithShape="1">
          <a:blip r:embed="rId3">
            <a:alphaModFix/>
          </a:blip>
          <a:srcRect/>
          <a:stretch/>
        </p:blipFill>
        <p:spPr>
          <a:xfrm>
            <a:off x="539263" y="1283677"/>
            <a:ext cx="11231454" cy="3985355"/>
          </a:xfrm>
          <a:prstGeom prst="rect">
            <a:avLst/>
          </a:prstGeom>
          <a:noFill/>
          <a:ln>
            <a:noFill/>
          </a:ln>
        </p:spPr>
      </p:pic>
      <p:pic>
        <p:nvPicPr>
          <p:cNvPr id="483" name="Google Shape;483;p56"/>
          <p:cNvPicPr preferRelativeResize="0"/>
          <p:nvPr/>
        </p:nvPicPr>
        <p:blipFill rotWithShape="1">
          <a:blip r:embed="rId4">
            <a:alphaModFix/>
          </a:blip>
          <a:srcRect/>
          <a:stretch/>
        </p:blipFill>
        <p:spPr>
          <a:xfrm>
            <a:off x="10734473" y="0"/>
            <a:ext cx="1448025" cy="79641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87"/>
        <p:cNvGrpSpPr/>
        <p:nvPr/>
      </p:nvGrpSpPr>
      <p:grpSpPr>
        <a:xfrm>
          <a:off x="0" y="0"/>
          <a:ext cx="0" cy="0"/>
          <a:chOff x="0" y="0"/>
          <a:chExt cx="0" cy="0"/>
        </a:xfrm>
      </p:grpSpPr>
      <p:sp>
        <p:nvSpPr>
          <p:cNvPr id="488" name="Google Shape;488;p57"/>
          <p:cNvSpPr txBox="1">
            <a:spLocks noGrp="1"/>
          </p:cNvSpPr>
          <p:nvPr>
            <p:ph type="title"/>
          </p:nvPr>
        </p:nvSpPr>
        <p:spPr>
          <a:xfrm>
            <a:off x="261620" y="139700"/>
            <a:ext cx="1013904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When multi-task learning makes sense</a:t>
            </a:r>
            <a:endParaRPr sz="4400" dirty="0">
              <a:latin typeface="+mj-lt"/>
              <a:ea typeface="Cambria"/>
              <a:cs typeface="Cambria"/>
              <a:sym typeface="Cambria"/>
            </a:endParaRPr>
          </a:p>
        </p:txBody>
      </p:sp>
      <p:sp>
        <p:nvSpPr>
          <p:cNvPr id="489" name="Google Shape;489;p57"/>
          <p:cNvSpPr txBox="1"/>
          <p:nvPr/>
        </p:nvSpPr>
        <p:spPr>
          <a:xfrm>
            <a:off x="520175" y="1486695"/>
            <a:ext cx="11081385" cy="1409084"/>
          </a:xfrm>
          <a:prstGeom prst="rect">
            <a:avLst/>
          </a:prstGeom>
          <a:noFill/>
          <a:ln>
            <a:noFill/>
          </a:ln>
        </p:spPr>
        <p:txBody>
          <a:bodyPr spcFirstLastPara="1" wrap="square" lIns="0" tIns="4425" rIns="0" bIns="0" anchor="t" anchorCtr="0">
            <a:spAutoFit/>
          </a:bodyPr>
          <a:lstStyle/>
          <a:p>
            <a:pPr marL="469265" marR="5080" lvl="0" indent="-457200" algn="l" rtl="0">
              <a:lnSpc>
                <a:spcPct val="101600"/>
              </a:lnSpc>
              <a:spcBef>
                <a:spcPts val="0"/>
              </a:spcBef>
              <a:spcAft>
                <a:spcPts val="0"/>
              </a:spcAft>
              <a:buClr>
                <a:srgbClr val="000000"/>
              </a:buClr>
              <a:buSzPts val="3200"/>
              <a:buFont typeface="Arial"/>
              <a:buChar char="•"/>
            </a:pPr>
            <a:r>
              <a:rPr lang="en-US" sz="2800" b="0" i="0" u="none" strike="noStrike" cap="none" dirty="0">
                <a:solidFill>
                  <a:srgbClr val="000000"/>
                </a:solidFill>
                <a:latin typeface="+mn-lt"/>
                <a:ea typeface="Cambria"/>
                <a:cs typeface="Cambria"/>
                <a:sym typeface="Cambria"/>
              </a:rPr>
              <a:t>Training on a set of tasks that could benefit from having shared lower-level features.</a:t>
            </a:r>
            <a:endParaRPr sz="2800" b="0" i="0" u="none" strike="noStrike" cap="none" dirty="0">
              <a:solidFill>
                <a:srgbClr val="000000"/>
              </a:solidFill>
              <a:latin typeface="+mn-lt"/>
              <a:ea typeface="Cambria"/>
              <a:cs typeface="Cambria"/>
              <a:sym typeface="Cambria"/>
            </a:endParaRPr>
          </a:p>
          <a:p>
            <a:pPr marL="469900" marR="162560" lvl="0" indent="-457200" algn="l" rtl="0">
              <a:lnSpc>
                <a:spcPct val="121875"/>
              </a:lnSpc>
              <a:spcBef>
                <a:spcPts val="0"/>
              </a:spcBef>
              <a:spcAft>
                <a:spcPts val="0"/>
              </a:spcAft>
              <a:buClr>
                <a:srgbClr val="000000"/>
              </a:buClr>
              <a:buSzPts val="3200"/>
              <a:buFont typeface="Arial"/>
              <a:buChar char="•"/>
            </a:pPr>
            <a:r>
              <a:rPr lang="en-US" sz="2800" b="0" i="0" u="none" strike="noStrike" cap="none" dirty="0">
                <a:solidFill>
                  <a:srgbClr val="000000"/>
                </a:solidFill>
                <a:latin typeface="+mn-lt"/>
                <a:ea typeface="Cambria"/>
                <a:cs typeface="Cambria"/>
                <a:sym typeface="Cambria"/>
              </a:rPr>
              <a:t>Usually: Amount of data you have for each task is quite similar.</a:t>
            </a:r>
            <a:endParaRPr sz="2800" b="0" i="0" u="none" strike="noStrike" cap="none" dirty="0">
              <a:solidFill>
                <a:srgbClr val="000000"/>
              </a:solidFill>
              <a:latin typeface="+mn-lt"/>
              <a:ea typeface="Cambria"/>
              <a:cs typeface="Cambria"/>
              <a:sym typeface="Cambria"/>
            </a:endParaRPr>
          </a:p>
        </p:txBody>
      </p:sp>
      <p:sp>
        <p:nvSpPr>
          <p:cNvPr id="490" name="Google Shape;490;p57"/>
          <p:cNvSpPr txBox="1"/>
          <p:nvPr/>
        </p:nvSpPr>
        <p:spPr>
          <a:xfrm>
            <a:off x="520175" y="2899293"/>
            <a:ext cx="10888980" cy="443947"/>
          </a:xfrm>
          <a:prstGeom prst="rect">
            <a:avLst/>
          </a:prstGeom>
          <a:noFill/>
          <a:ln>
            <a:noFill/>
          </a:ln>
        </p:spPr>
        <p:txBody>
          <a:bodyPr spcFirstLastPara="1" wrap="square" lIns="0" tIns="4425" rIns="0" bIns="0" anchor="t" anchorCtr="0">
            <a:spAutoFit/>
          </a:bodyPr>
          <a:lstStyle/>
          <a:p>
            <a:pPr marL="469900" marR="5080" lvl="0" indent="-457200" algn="l" rtl="0">
              <a:lnSpc>
                <a:spcPct val="101600"/>
              </a:lnSpc>
              <a:spcBef>
                <a:spcPts val="0"/>
              </a:spcBef>
              <a:spcAft>
                <a:spcPts val="0"/>
              </a:spcAft>
              <a:buClr>
                <a:srgbClr val="000000"/>
              </a:buClr>
              <a:buSzPts val="3200"/>
              <a:buFont typeface="Arial"/>
              <a:buChar char="•"/>
            </a:pPr>
            <a:r>
              <a:rPr lang="en-US" sz="2800" b="0" i="0" u="none" strike="noStrike" cap="none" dirty="0">
                <a:solidFill>
                  <a:srgbClr val="000000"/>
                </a:solidFill>
                <a:latin typeface="+mn-lt"/>
                <a:ea typeface="Cambria"/>
                <a:cs typeface="Cambria"/>
                <a:sym typeface="Cambria"/>
              </a:rPr>
              <a:t>Can train a big enough neural network to do well on all the tasks.</a:t>
            </a:r>
            <a:endParaRPr sz="2800" b="0" i="0" u="none" strike="noStrike" cap="none" dirty="0">
              <a:solidFill>
                <a:srgbClr val="000000"/>
              </a:solidFill>
              <a:latin typeface="+mn-lt"/>
              <a:ea typeface="Cambria"/>
              <a:cs typeface="Cambria"/>
              <a:sym typeface="Cambria"/>
            </a:endParaRPr>
          </a:p>
        </p:txBody>
      </p:sp>
      <p:pic>
        <p:nvPicPr>
          <p:cNvPr id="491" name="Google Shape;491;p57"/>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95"/>
        <p:cNvGrpSpPr/>
        <p:nvPr/>
      </p:nvGrpSpPr>
      <p:grpSpPr>
        <a:xfrm>
          <a:off x="0" y="0"/>
          <a:ext cx="0" cy="0"/>
          <a:chOff x="0" y="0"/>
          <a:chExt cx="0" cy="0"/>
        </a:xfrm>
      </p:grpSpPr>
      <p:sp>
        <p:nvSpPr>
          <p:cNvPr id="496" name="Google Shape;496;p58"/>
          <p:cNvSpPr txBox="1"/>
          <p:nvPr/>
        </p:nvSpPr>
        <p:spPr>
          <a:xfrm>
            <a:off x="4836351" y="3440429"/>
            <a:ext cx="6908800" cy="2009899"/>
          </a:xfrm>
          <a:prstGeom prst="rect">
            <a:avLst/>
          </a:prstGeom>
          <a:noFill/>
          <a:ln>
            <a:noFill/>
          </a:ln>
        </p:spPr>
        <p:txBody>
          <a:bodyPr spcFirstLastPara="1" wrap="square" lIns="0" tIns="48250" rIns="0" bIns="0" anchor="t" anchorCtr="0">
            <a:spAutoFit/>
          </a:bodyPr>
          <a:lstStyle/>
          <a:p>
            <a:pPr marL="437515" marR="430530" lvl="0" indent="-1905"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What is end-to-end</a:t>
            </a:r>
            <a:endParaRPr sz="5400" b="0" i="0" u="none" strike="noStrike" cap="none" dirty="0">
              <a:solidFill>
                <a:srgbClr val="000000"/>
              </a:solidFill>
              <a:latin typeface="+mj-lt"/>
              <a:ea typeface="Calibri"/>
              <a:cs typeface="Calibri"/>
              <a:sym typeface="Calibri"/>
            </a:endParaRPr>
          </a:p>
          <a:p>
            <a:pPr marL="0" marR="0" lvl="0" indent="0" algn="ctr" rtl="0">
              <a:lnSpc>
                <a:spcPct val="115757"/>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deep learning</a:t>
            </a:r>
            <a:endParaRPr sz="5400" b="0" i="0" u="none" strike="noStrike" cap="none" dirty="0">
              <a:solidFill>
                <a:srgbClr val="000000"/>
              </a:solidFill>
              <a:latin typeface="+mj-lt"/>
              <a:ea typeface="Calibri"/>
              <a:cs typeface="Calibri"/>
              <a:sym typeface="Calibri"/>
            </a:endParaRPr>
          </a:p>
        </p:txBody>
      </p:sp>
      <p:sp>
        <p:nvSpPr>
          <p:cNvPr id="497" name="Google Shape;497;p58"/>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98" name="Google Shape;498;p58"/>
          <p:cNvSpPr txBox="1">
            <a:spLocks noGrp="1"/>
          </p:cNvSpPr>
          <p:nvPr>
            <p:ph type="title"/>
          </p:nvPr>
        </p:nvSpPr>
        <p:spPr>
          <a:xfrm>
            <a:off x="4836350" y="1292067"/>
            <a:ext cx="6908800" cy="2109808"/>
          </a:xfrm>
          <a:prstGeom prst="rect">
            <a:avLst/>
          </a:prstGeom>
          <a:noFill/>
          <a:ln>
            <a:noFill/>
          </a:ln>
        </p:spPr>
        <p:txBody>
          <a:bodyPr spcFirstLastPara="1" wrap="square" lIns="0" tIns="114300" rIns="0" bIns="0" anchor="t" anchorCtr="0">
            <a:spAutoFit/>
          </a:bodyPr>
          <a:lstStyle/>
          <a:p>
            <a:pPr marL="1348740" marR="5080" lvl="0" indent="-1336675" algn="ctr" rtl="0">
              <a:lnSpc>
                <a:spcPct val="108333"/>
              </a:lnSpc>
              <a:spcBef>
                <a:spcPts val="0"/>
              </a:spcBef>
              <a:spcAft>
                <a:spcPts val="0"/>
              </a:spcAft>
              <a:buSzPts val="1400"/>
              <a:buNone/>
            </a:pPr>
            <a:r>
              <a:rPr lang="en-US" dirty="0">
                <a:latin typeface="+mj-lt"/>
              </a:rPr>
              <a:t>End-to-end deep</a:t>
            </a:r>
            <a:br>
              <a:rPr lang="en-US" dirty="0">
                <a:latin typeface="+mj-lt"/>
              </a:rPr>
            </a:br>
            <a:r>
              <a:rPr lang="en-US" dirty="0">
                <a:latin typeface="+mj-lt"/>
              </a:rPr>
              <a:t>learning</a:t>
            </a:r>
            <a:endParaRPr dirty="0">
              <a:latin typeface="+mj-lt"/>
            </a:endParaRPr>
          </a:p>
        </p:txBody>
      </p:sp>
      <p:pic>
        <p:nvPicPr>
          <p:cNvPr id="499" name="Google Shape;499;p58"/>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503"/>
        <p:cNvGrpSpPr/>
        <p:nvPr/>
      </p:nvGrpSpPr>
      <p:grpSpPr>
        <a:xfrm>
          <a:off x="0" y="0"/>
          <a:ext cx="0" cy="0"/>
          <a:chOff x="0" y="0"/>
          <a:chExt cx="0" cy="0"/>
        </a:xfrm>
      </p:grpSpPr>
      <p:sp>
        <p:nvSpPr>
          <p:cNvPr id="504" name="Google Shape;504;p59"/>
          <p:cNvSpPr txBox="1"/>
          <p:nvPr/>
        </p:nvSpPr>
        <p:spPr>
          <a:xfrm>
            <a:off x="404445" y="7013"/>
            <a:ext cx="10066129" cy="825354"/>
          </a:xfrm>
          <a:prstGeom prst="rect">
            <a:avLst/>
          </a:prstGeom>
          <a:noFill/>
          <a:ln>
            <a:noFill/>
          </a:ln>
        </p:spPr>
        <p:txBody>
          <a:bodyPr spcFirstLastPara="1" wrap="square" lIns="0" tIns="12700" rIns="0" bIns="0" anchor="t" anchorCtr="0">
            <a:spAutoFit/>
          </a:bodyPr>
          <a:lstStyle/>
          <a:p>
            <a:pPr marL="437515" marR="430530" lvl="0" indent="-1905" algn="l" rtl="0">
              <a:lnSpc>
                <a:spcPct val="119696"/>
              </a:lnSpc>
              <a:spcBef>
                <a:spcPts val="0"/>
              </a:spcBef>
              <a:spcAft>
                <a:spcPts val="0"/>
              </a:spcAft>
              <a:buClr>
                <a:schemeClr val="dk1"/>
              </a:buClr>
              <a:buSzPts val="6600"/>
              <a:buFont typeface="Arial"/>
              <a:buNone/>
            </a:pPr>
            <a:r>
              <a:rPr lang="en-US" sz="4400" dirty="0">
                <a:solidFill>
                  <a:schemeClr val="dk1"/>
                </a:solidFill>
                <a:latin typeface="+mj-lt"/>
                <a:ea typeface="Calibri"/>
                <a:cs typeface="Calibri"/>
                <a:sym typeface="Calibri"/>
              </a:rPr>
              <a:t>What is end-to-end deep learning</a:t>
            </a:r>
            <a:endParaRPr sz="4400" dirty="0">
              <a:latin typeface="+mj-lt"/>
              <a:ea typeface="Cambria"/>
              <a:cs typeface="Cambria"/>
              <a:sym typeface="Cambria"/>
            </a:endParaRPr>
          </a:p>
        </p:txBody>
      </p:sp>
      <p:pic>
        <p:nvPicPr>
          <p:cNvPr id="505" name="Google Shape;505;p59"/>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506" name="Google Shape;506;p59"/>
          <p:cNvSpPr txBox="1"/>
          <p:nvPr/>
        </p:nvSpPr>
        <p:spPr>
          <a:xfrm>
            <a:off x="518782" y="1148177"/>
            <a:ext cx="11290597" cy="3877954"/>
          </a:xfrm>
          <a:prstGeom prst="rect">
            <a:avLst/>
          </a:prstGeom>
          <a:noFill/>
          <a:ln>
            <a:noFill/>
          </a:ln>
        </p:spPr>
        <p:txBody>
          <a:bodyPr spcFirstLastPara="1" wrap="square" lIns="91425" tIns="91425" rIns="91425" bIns="91425" anchor="t" anchorCtr="0">
            <a:spAutoFit/>
          </a:bodyPr>
          <a:lstStyle/>
          <a:p>
            <a:pPr marL="457200" lvl="0" indent="-381000" algn="just">
              <a:buClr>
                <a:schemeClr val="dk1"/>
              </a:buClr>
              <a:buSzPts val="2400"/>
              <a:buChar char="●"/>
            </a:pPr>
            <a:r>
              <a:rPr lang="en-US" sz="2400" dirty="0">
                <a:solidFill>
                  <a:schemeClr val="dk1"/>
                </a:solidFill>
              </a:rPr>
              <a:t>End-to-end deep learning is a technique that aims to replace multiple stages of processing with a single neural network, making it simpler and more efficient. While traditional data processing systems require multiple stages to achieve a goal, end-to-end learning trains a single neural network to input the data and output the final prediction directly. </a:t>
            </a:r>
          </a:p>
          <a:p>
            <a:pPr marL="457200" lvl="0" indent="-381000" algn="just">
              <a:buClr>
                <a:schemeClr val="dk1"/>
              </a:buClr>
              <a:buSzPts val="2400"/>
              <a:buChar char="●"/>
            </a:pPr>
            <a:r>
              <a:rPr lang="en-US" sz="2400" dirty="0">
                <a:solidFill>
                  <a:schemeClr val="dk1"/>
                </a:solidFill>
              </a:rPr>
              <a:t>However, end-to-end learning requires a large amount of data to work well, and may not work for all tasks. In some cases, intermediate approaches that break down the problem into multiple steps may be more effective. Therefore, researchers should consider the nature of the task and the availability of data when deciding whether to use end-to-end deep learning or other approaches.</a:t>
            </a:r>
            <a:endParaRPr sz="2400" dirty="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517"/>
        <p:cNvGrpSpPr/>
        <p:nvPr/>
      </p:nvGrpSpPr>
      <p:grpSpPr>
        <a:xfrm>
          <a:off x="0" y="0"/>
          <a:ext cx="0" cy="0"/>
          <a:chOff x="0" y="0"/>
          <a:chExt cx="0" cy="0"/>
        </a:xfrm>
      </p:grpSpPr>
      <p:sp>
        <p:nvSpPr>
          <p:cNvPr id="518" name="Google Shape;518;p61"/>
          <p:cNvSpPr txBox="1"/>
          <p:nvPr/>
        </p:nvSpPr>
        <p:spPr>
          <a:xfrm>
            <a:off x="261620" y="139700"/>
            <a:ext cx="751776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mj-lt"/>
                <a:ea typeface="Cambria"/>
                <a:cs typeface="Cambria"/>
                <a:sym typeface="Cambria"/>
              </a:rPr>
              <a:t>What is end-to-end learning?</a:t>
            </a:r>
            <a:endParaRPr sz="4400" b="0" i="0" u="none" strike="noStrike" cap="none" dirty="0">
              <a:solidFill>
                <a:srgbClr val="000000"/>
              </a:solidFill>
              <a:latin typeface="+mj-lt"/>
              <a:ea typeface="Cambria"/>
              <a:cs typeface="Cambria"/>
              <a:sym typeface="Cambria"/>
            </a:endParaRPr>
          </a:p>
        </p:txBody>
      </p:sp>
      <p:sp>
        <p:nvSpPr>
          <p:cNvPr id="519" name="Google Shape;519;p61"/>
          <p:cNvSpPr txBox="1"/>
          <p:nvPr/>
        </p:nvSpPr>
        <p:spPr>
          <a:xfrm>
            <a:off x="845185" y="835660"/>
            <a:ext cx="5250815"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mbria"/>
                <a:ea typeface="Cambria"/>
                <a:cs typeface="Cambria"/>
                <a:sym typeface="Cambria"/>
              </a:rPr>
              <a:t>Speech recognition example</a:t>
            </a:r>
            <a:endParaRPr sz="3200" b="0" i="0" u="none" strike="noStrike" cap="none">
              <a:solidFill>
                <a:srgbClr val="000000"/>
              </a:solidFill>
              <a:latin typeface="Cambria"/>
              <a:ea typeface="Cambria"/>
              <a:cs typeface="Cambria"/>
              <a:sym typeface="Cambria"/>
            </a:endParaRPr>
          </a:p>
        </p:txBody>
      </p:sp>
      <p:pic>
        <p:nvPicPr>
          <p:cNvPr id="520" name="Google Shape;520;p61"/>
          <p:cNvPicPr preferRelativeResize="0"/>
          <p:nvPr/>
        </p:nvPicPr>
        <p:blipFill rotWithShape="1">
          <a:blip r:embed="rId3">
            <a:alphaModFix/>
          </a:blip>
          <a:srcRect/>
          <a:stretch/>
        </p:blipFill>
        <p:spPr>
          <a:xfrm>
            <a:off x="0" y="1430659"/>
            <a:ext cx="9147080" cy="5427341"/>
          </a:xfrm>
          <a:prstGeom prst="rect">
            <a:avLst/>
          </a:prstGeom>
          <a:noFill/>
          <a:ln>
            <a:noFill/>
          </a:ln>
        </p:spPr>
      </p:pic>
      <p:pic>
        <p:nvPicPr>
          <p:cNvPr id="521" name="Google Shape;521;p61"/>
          <p:cNvPicPr preferRelativeResize="0"/>
          <p:nvPr/>
        </p:nvPicPr>
        <p:blipFill rotWithShape="1">
          <a:blip r:embed="rId4">
            <a:alphaModFix/>
          </a:blip>
          <a:srcRect/>
          <a:stretch/>
        </p:blipFill>
        <p:spPr>
          <a:xfrm>
            <a:off x="10734473" y="0"/>
            <a:ext cx="1448025" cy="79641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525"/>
        <p:cNvGrpSpPr/>
        <p:nvPr/>
      </p:nvGrpSpPr>
      <p:grpSpPr>
        <a:xfrm>
          <a:off x="0" y="0"/>
          <a:ext cx="0" cy="0"/>
          <a:chOff x="0" y="0"/>
          <a:chExt cx="0" cy="0"/>
        </a:xfrm>
      </p:grpSpPr>
      <p:sp>
        <p:nvSpPr>
          <p:cNvPr id="526" name="Google Shape;526;p62"/>
          <p:cNvSpPr txBox="1">
            <a:spLocks noGrp="1"/>
          </p:cNvSpPr>
          <p:nvPr>
            <p:ph type="title"/>
          </p:nvPr>
        </p:nvSpPr>
        <p:spPr>
          <a:xfrm>
            <a:off x="261620" y="139700"/>
            <a:ext cx="427799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Face recognition</a:t>
            </a:r>
            <a:endParaRPr sz="4400" dirty="0">
              <a:latin typeface="+mj-lt"/>
              <a:ea typeface="Cambria"/>
              <a:cs typeface="Cambria"/>
              <a:sym typeface="Cambria"/>
            </a:endParaRPr>
          </a:p>
        </p:txBody>
      </p:sp>
      <p:pic>
        <p:nvPicPr>
          <p:cNvPr id="527" name="Google Shape;527;p62"/>
          <p:cNvPicPr preferRelativeResize="0"/>
          <p:nvPr/>
        </p:nvPicPr>
        <p:blipFill rotWithShape="1">
          <a:blip r:embed="rId3">
            <a:alphaModFix/>
          </a:blip>
          <a:srcRect/>
          <a:stretch/>
        </p:blipFill>
        <p:spPr>
          <a:xfrm>
            <a:off x="625364" y="1823758"/>
            <a:ext cx="4939851" cy="3293237"/>
          </a:xfrm>
          <a:prstGeom prst="rect">
            <a:avLst/>
          </a:prstGeom>
          <a:noFill/>
          <a:ln>
            <a:noFill/>
          </a:ln>
        </p:spPr>
      </p:pic>
      <p:sp>
        <p:nvSpPr>
          <p:cNvPr id="528" name="Google Shape;528;p62"/>
          <p:cNvSpPr txBox="1"/>
          <p:nvPr/>
        </p:nvSpPr>
        <p:spPr>
          <a:xfrm>
            <a:off x="632984" y="5158917"/>
            <a:ext cx="2444750" cy="269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Cambria"/>
                <a:ea typeface="Cambria"/>
                <a:cs typeface="Cambria"/>
                <a:sym typeface="Cambria"/>
              </a:rPr>
              <a:t>[Image courtesy of Baidu]</a:t>
            </a:r>
            <a:endParaRPr sz="1600" b="0" i="0" u="none" strike="noStrike" cap="none">
              <a:solidFill>
                <a:srgbClr val="000000"/>
              </a:solidFill>
              <a:latin typeface="Cambria"/>
              <a:ea typeface="Cambria"/>
              <a:cs typeface="Cambria"/>
              <a:sym typeface="Cambria"/>
            </a:endParaRPr>
          </a:p>
        </p:txBody>
      </p:sp>
      <p:pic>
        <p:nvPicPr>
          <p:cNvPr id="529" name="Google Shape;529;p62" descr="An optimized solution for face recognition | MIT News | Massachusetts  Institute of Technology"/>
          <p:cNvPicPr preferRelativeResize="0"/>
          <p:nvPr/>
        </p:nvPicPr>
        <p:blipFill rotWithShape="1">
          <a:blip r:embed="rId4">
            <a:alphaModFix/>
          </a:blip>
          <a:srcRect/>
          <a:stretch/>
        </p:blipFill>
        <p:spPr>
          <a:xfrm>
            <a:off x="152400" y="1147914"/>
            <a:ext cx="6967386" cy="4644924"/>
          </a:xfrm>
          <a:prstGeom prst="rect">
            <a:avLst/>
          </a:prstGeom>
          <a:noFill/>
          <a:ln>
            <a:noFill/>
          </a:ln>
        </p:spPr>
      </p:pic>
      <p:pic>
        <p:nvPicPr>
          <p:cNvPr id="530" name="Google Shape;530;p62"/>
          <p:cNvPicPr preferRelativeResize="0"/>
          <p:nvPr/>
        </p:nvPicPr>
        <p:blipFill rotWithShape="1">
          <a:blip r:embed="rId5">
            <a:alphaModFix/>
          </a:blip>
          <a:srcRect/>
          <a:stretch/>
        </p:blipFill>
        <p:spPr>
          <a:xfrm>
            <a:off x="10734473" y="0"/>
            <a:ext cx="1448025" cy="79641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1"/>
        <p:cNvGrpSpPr/>
        <p:nvPr/>
      </p:nvGrpSpPr>
      <p:grpSpPr>
        <a:xfrm>
          <a:off x="0" y="0"/>
          <a:ext cx="0" cy="0"/>
          <a:chOff x="0" y="0"/>
          <a:chExt cx="0" cy="0"/>
        </a:xfrm>
      </p:grpSpPr>
      <p:pic>
        <p:nvPicPr>
          <p:cNvPr id="73" name="Google Shape;73;p11"/>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74" name="Google Shape;74;p11"/>
          <p:cNvSpPr txBox="1"/>
          <p:nvPr/>
        </p:nvSpPr>
        <p:spPr>
          <a:xfrm>
            <a:off x="332750" y="1637525"/>
            <a:ext cx="11584500" cy="2500654"/>
          </a:xfrm>
          <a:prstGeom prst="rect">
            <a:avLst/>
          </a:prstGeom>
          <a:noFill/>
          <a:ln>
            <a:noFill/>
          </a:ln>
        </p:spPr>
        <p:txBody>
          <a:bodyPr spcFirstLastPara="1" wrap="square" lIns="91425" tIns="91425" rIns="91425" bIns="91425" anchor="t" anchorCtr="0">
            <a:spAutoFit/>
          </a:bodyPr>
          <a:lstStyle/>
          <a:p>
            <a:pPr marL="457200" lvl="0" indent="-381000" algn="just">
              <a:lnSpc>
                <a:spcPct val="115000"/>
              </a:lnSpc>
              <a:spcBef>
                <a:spcPts val="1500"/>
              </a:spcBef>
              <a:buClr>
                <a:schemeClr val="dk1"/>
              </a:buClr>
              <a:buSzPts val="2400"/>
              <a:buChar char="●"/>
            </a:pPr>
            <a:r>
              <a:rPr lang="en-US" sz="2400" dirty="0">
                <a:solidFill>
                  <a:schemeClr val="dk1"/>
                </a:solidFill>
                <a:highlight>
                  <a:schemeClr val="lt1"/>
                </a:highlight>
              </a:rPr>
              <a:t>Correcting mislabeled examples in your development set is essential for accurate error analysis and algorithm training. This can be done manually or with the help of crowd-sourcing or other methods. By correcting mislabeled examples, you can improve the accuracy of your error analysis and ensure that your algorithm is being trained on the correct data.</a:t>
            </a:r>
            <a:endParaRPr sz="2400" dirty="0">
              <a:solidFill>
                <a:schemeClr val="dk1"/>
              </a:solidFill>
              <a:highlight>
                <a:schemeClr val="lt1"/>
              </a:highlight>
            </a:endParaRPr>
          </a:p>
        </p:txBody>
      </p:sp>
      <p:sp>
        <p:nvSpPr>
          <p:cNvPr id="6" name="Google Shape;58;p9"/>
          <p:cNvSpPr txBox="1">
            <a:spLocks/>
          </p:cNvSpPr>
          <p:nvPr/>
        </p:nvSpPr>
        <p:spPr>
          <a:xfrm>
            <a:off x="261625" y="139700"/>
            <a:ext cx="10129500" cy="825354"/>
          </a:xfrm>
          <a:prstGeom prst="rect">
            <a:avLst/>
          </a:prstGeom>
          <a:noFill/>
          <a:ln>
            <a:noFill/>
          </a:ln>
        </p:spPr>
        <p:txBody>
          <a:bodyPr spcFirstLastPara="1" wrap="square" lIns="0" tIns="1270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736725" marR="5080" indent="-1724660">
              <a:lnSpc>
                <a:spcPct val="119696"/>
              </a:lnSpc>
              <a:buClr>
                <a:schemeClr val="dk1"/>
              </a:buClr>
              <a:buSzPts val="6600"/>
            </a:pPr>
            <a:r>
              <a:rPr lang="en-US" sz="4400">
                <a:latin typeface="+mj-lt"/>
              </a:rPr>
              <a:t>Carrying out error analysis</a:t>
            </a:r>
            <a:endParaRPr lang="en-US" sz="4400" dirty="0">
              <a:latin typeface="+mj-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534"/>
        <p:cNvGrpSpPr/>
        <p:nvPr/>
      </p:nvGrpSpPr>
      <p:grpSpPr>
        <a:xfrm>
          <a:off x="0" y="0"/>
          <a:ext cx="0" cy="0"/>
          <a:chOff x="0" y="0"/>
          <a:chExt cx="0" cy="0"/>
        </a:xfrm>
      </p:grpSpPr>
      <p:sp>
        <p:nvSpPr>
          <p:cNvPr id="535" name="Google Shape;535;p63"/>
          <p:cNvSpPr txBox="1">
            <a:spLocks noGrp="1"/>
          </p:cNvSpPr>
          <p:nvPr>
            <p:ph type="title"/>
          </p:nvPr>
        </p:nvSpPr>
        <p:spPr>
          <a:xfrm>
            <a:off x="261620" y="139700"/>
            <a:ext cx="393636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More examples</a:t>
            </a:r>
            <a:endParaRPr sz="4400" dirty="0">
              <a:latin typeface="+mj-lt"/>
              <a:ea typeface="Cambria"/>
              <a:cs typeface="Cambria"/>
              <a:sym typeface="Cambria"/>
            </a:endParaRPr>
          </a:p>
        </p:txBody>
      </p:sp>
      <p:sp>
        <p:nvSpPr>
          <p:cNvPr id="536" name="Google Shape;536;p63"/>
          <p:cNvSpPr txBox="1"/>
          <p:nvPr/>
        </p:nvSpPr>
        <p:spPr>
          <a:xfrm>
            <a:off x="232123" y="1066800"/>
            <a:ext cx="3850640"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mbria"/>
                <a:ea typeface="Cambria"/>
                <a:cs typeface="Cambria"/>
                <a:sym typeface="Cambria"/>
              </a:rPr>
              <a:t>Machine translation</a:t>
            </a:r>
            <a:endParaRPr sz="3200" b="0" i="0" u="none" strike="noStrike" cap="none">
              <a:solidFill>
                <a:srgbClr val="000000"/>
              </a:solidFill>
              <a:latin typeface="Cambria"/>
              <a:ea typeface="Cambria"/>
              <a:cs typeface="Cambria"/>
              <a:sym typeface="Cambria"/>
            </a:endParaRPr>
          </a:p>
        </p:txBody>
      </p:sp>
      <p:sp>
        <p:nvSpPr>
          <p:cNvPr id="537" name="Google Shape;537;p63"/>
          <p:cNvSpPr txBox="1"/>
          <p:nvPr/>
        </p:nvSpPr>
        <p:spPr>
          <a:xfrm>
            <a:off x="113819" y="3581400"/>
            <a:ext cx="4314190"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mbria"/>
                <a:ea typeface="Cambria"/>
                <a:cs typeface="Cambria"/>
                <a:sym typeface="Cambria"/>
              </a:rPr>
              <a:t>Estimating child’s age:</a:t>
            </a:r>
            <a:endParaRPr sz="3200" b="0" i="0" u="none" strike="noStrike" cap="none">
              <a:solidFill>
                <a:srgbClr val="000000"/>
              </a:solidFill>
              <a:latin typeface="Cambria"/>
              <a:ea typeface="Cambria"/>
              <a:cs typeface="Cambria"/>
              <a:sym typeface="Cambria"/>
            </a:endParaRPr>
          </a:p>
        </p:txBody>
      </p:sp>
      <p:pic>
        <p:nvPicPr>
          <p:cNvPr id="538" name="Google Shape;538;p63"/>
          <p:cNvPicPr preferRelativeResize="0"/>
          <p:nvPr/>
        </p:nvPicPr>
        <p:blipFill rotWithShape="1">
          <a:blip r:embed="rId3">
            <a:alphaModFix/>
          </a:blip>
          <a:srcRect/>
          <a:stretch/>
        </p:blipFill>
        <p:spPr>
          <a:xfrm>
            <a:off x="762000" y="4281697"/>
            <a:ext cx="1281341" cy="1541458"/>
          </a:xfrm>
          <a:prstGeom prst="rect">
            <a:avLst/>
          </a:prstGeom>
          <a:noFill/>
          <a:ln>
            <a:noFill/>
          </a:ln>
        </p:spPr>
      </p:pic>
      <p:pic>
        <p:nvPicPr>
          <p:cNvPr id="539" name="Google Shape;539;p63"/>
          <p:cNvPicPr preferRelativeResize="0"/>
          <p:nvPr/>
        </p:nvPicPr>
        <p:blipFill rotWithShape="1">
          <a:blip r:embed="rId4">
            <a:alphaModFix/>
          </a:blip>
          <a:srcRect/>
          <a:stretch/>
        </p:blipFill>
        <p:spPr>
          <a:xfrm>
            <a:off x="3505200" y="4325620"/>
            <a:ext cx="3886200" cy="557661"/>
          </a:xfrm>
          <a:prstGeom prst="rect">
            <a:avLst/>
          </a:prstGeom>
          <a:noFill/>
          <a:ln>
            <a:noFill/>
          </a:ln>
        </p:spPr>
      </p:pic>
      <p:pic>
        <p:nvPicPr>
          <p:cNvPr id="540" name="Google Shape;540;p63"/>
          <p:cNvPicPr preferRelativeResize="0"/>
          <p:nvPr/>
        </p:nvPicPr>
        <p:blipFill rotWithShape="1">
          <a:blip r:embed="rId5">
            <a:alphaModFix/>
          </a:blip>
          <a:srcRect/>
          <a:stretch/>
        </p:blipFill>
        <p:spPr>
          <a:xfrm>
            <a:off x="3505201" y="4987886"/>
            <a:ext cx="3200400" cy="573481"/>
          </a:xfrm>
          <a:prstGeom prst="rect">
            <a:avLst/>
          </a:prstGeom>
          <a:noFill/>
          <a:ln>
            <a:noFill/>
          </a:ln>
        </p:spPr>
      </p:pic>
      <p:pic>
        <p:nvPicPr>
          <p:cNvPr id="541" name="Google Shape;541;p63"/>
          <p:cNvPicPr preferRelativeResize="0"/>
          <p:nvPr/>
        </p:nvPicPr>
        <p:blipFill rotWithShape="1">
          <a:blip r:embed="rId6">
            <a:alphaModFix/>
          </a:blip>
          <a:srcRect/>
          <a:stretch/>
        </p:blipFill>
        <p:spPr>
          <a:xfrm>
            <a:off x="1580535" y="1710569"/>
            <a:ext cx="6900043" cy="513080"/>
          </a:xfrm>
          <a:prstGeom prst="rect">
            <a:avLst/>
          </a:prstGeom>
          <a:noFill/>
          <a:ln>
            <a:noFill/>
          </a:ln>
        </p:spPr>
      </p:pic>
      <p:pic>
        <p:nvPicPr>
          <p:cNvPr id="542" name="Google Shape;542;p63"/>
          <p:cNvPicPr preferRelativeResize="0"/>
          <p:nvPr/>
        </p:nvPicPr>
        <p:blipFill rotWithShape="1">
          <a:blip r:embed="rId7">
            <a:alphaModFix/>
          </a:blip>
          <a:srcRect/>
          <a:stretch/>
        </p:blipFill>
        <p:spPr>
          <a:xfrm>
            <a:off x="1402670" y="2253146"/>
            <a:ext cx="1411533" cy="609922"/>
          </a:xfrm>
          <a:prstGeom prst="rect">
            <a:avLst/>
          </a:prstGeom>
          <a:noFill/>
          <a:ln>
            <a:noFill/>
          </a:ln>
        </p:spPr>
      </p:pic>
      <p:cxnSp>
        <p:nvCxnSpPr>
          <p:cNvPr id="543" name="Google Shape;543;p63"/>
          <p:cNvCxnSpPr/>
          <p:nvPr/>
        </p:nvCxnSpPr>
        <p:spPr>
          <a:xfrm>
            <a:off x="2514600" y="2733666"/>
            <a:ext cx="289771" cy="238134"/>
          </a:xfrm>
          <a:prstGeom prst="straightConnector1">
            <a:avLst/>
          </a:prstGeom>
          <a:noFill/>
          <a:ln w="9525" cap="flat" cmpd="sng">
            <a:solidFill>
              <a:srgbClr val="4A7DBA"/>
            </a:solidFill>
            <a:prstDash val="solid"/>
            <a:round/>
            <a:headEnd type="none" w="sm" len="sm"/>
            <a:tailEnd type="triangle" w="med" len="med"/>
          </a:ln>
        </p:spPr>
      </p:cxnSp>
      <p:pic>
        <p:nvPicPr>
          <p:cNvPr id="544" name="Google Shape;544;p63"/>
          <p:cNvPicPr preferRelativeResize="0"/>
          <p:nvPr/>
        </p:nvPicPr>
        <p:blipFill rotWithShape="1">
          <a:blip r:embed="rId8">
            <a:alphaModFix/>
          </a:blip>
          <a:srcRect/>
          <a:stretch/>
        </p:blipFill>
        <p:spPr>
          <a:xfrm>
            <a:off x="2717764" y="3076405"/>
            <a:ext cx="952583" cy="449619"/>
          </a:xfrm>
          <a:prstGeom prst="rect">
            <a:avLst/>
          </a:prstGeom>
          <a:noFill/>
          <a:ln>
            <a:noFill/>
          </a:ln>
        </p:spPr>
      </p:pic>
      <p:cxnSp>
        <p:nvCxnSpPr>
          <p:cNvPr id="545" name="Google Shape;545;p63"/>
          <p:cNvCxnSpPr/>
          <p:nvPr/>
        </p:nvCxnSpPr>
        <p:spPr>
          <a:xfrm flipH="1">
            <a:off x="1402670" y="2863068"/>
            <a:ext cx="197530" cy="261132"/>
          </a:xfrm>
          <a:prstGeom prst="straightConnector1">
            <a:avLst/>
          </a:prstGeom>
          <a:noFill/>
          <a:ln w="9525" cap="flat" cmpd="sng">
            <a:solidFill>
              <a:srgbClr val="4A7DBA"/>
            </a:solidFill>
            <a:prstDash val="solid"/>
            <a:round/>
            <a:headEnd type="none" w="sm" len="sm"/>
            <a:tailEnd type="triangle" w="med" len="med"/>
          </a:ln>
        </p:spPr>
      </p:cxnSp>
      <p:pic>
        <p:nvPicPr>
          <p:cNvPr id="546" name="Google Shape;546;p63"/>
          <p:cNvPicPr preferRelativeResize="0"/>
          <p:nvPr/>
        </p:nvPicPr>
        <p:blipFill rotWithShape="1">
          <a:blip r:embed="rId9">
            <a:alphaModFix/>
          </a:blip>
          <a:srcRect/>
          <a:stretch/>
        </p:blipFill>
        <p:spPr>
          <a:xfrm>
            <a:off x="911137" y="3137372"/>
            <a:ext cx="983065" cy="365792"/>
          </a:xfrm>
          <a:prstGeom prst="rect">
            <a:avLst/>
          </a:prstGeom>
          <a:noFill/>
          <a:ln>
            <a:noFill/>
          </a:ln>
        </p:spPr>
      </p:pic>
      <p:pic>
        <p:nvPicPr>
          <p:cNvPr id="547" name="Google Shape;547;p63"/>
          <p:cNvPicPr preferRelativeResize="0"/>
          <p:nvPr/>
        </p:nvPicPr>
        <p:blipFill rotWithShape="1">
          <a:blip r:embed="rId10">
            <a:alphaModFix/>
          </a:blip>
          <a:srcRect/>
          <a:stretch/>
        </p:blipFill>
        <p:spPr>
          <a:xfrm>
            <a:off x="10734473" y="0"/>
            <a:ext cx="1448025" cy="79641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551"/>
        <p:cNvGrpSpPr/>
        <p:nvPr/>
      </p:nvGrpSpPr>
      <p:grpSpPr>
        <a:xfrm>
          <a:off x="0" y="0"/>
          <a:ext cx="0" cy="0"/>
          <a:chOff x="0" y="0"/>
          <a:chExt cx="0" cy="0"/>
        </a:xfrm>
      </p:grpSpPr>
      <p:sp>
        <p:nvSpPr>
          <p:cNvPr id="552" name="Google Shape;552;p64"/>
          <p:cNvSpPr txBox="1"/>
          <p:nvPr/>
        </p:nvSpPr>
        <p:spPr>
          <a:xfrm>
            <a:off x="4886718" y="3708450"/>
            <a:ext cx="6803390" cy="2022590"/>
          </a:xfrm>
          <a:prstGeom prst="rect">
            <a:avLst/>
          </a:prstGeom>
          <a:noFill/>
          <a:ln>
            <a:noFill/>
          </a:ln>
        </p:spPr>
        <p:txBody>
          <a:bodyPr spcFirstLastPara="1" wrap="square" lIns="0" tIns="27925" rIns="0" bIns="0" anchor="t" anchorCtr="0">
            <a:spAutoFit/>
          </a:bodyPr>
          <a:lstStyle/>
          <a:p>
            <a:pPr marL="12700" marR="5080" lvl="0" indent="736600" algn="ctr" rtl="0">
              <a:lnSpc>
                <a:spcPct val="119696"/>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Whether to use end-to-end learning</a:t>
            </a:r>
            <a:endParaRPr sz="5400" b="0" i="0" u="none" strike="noStrike" cap="none" dirty="0">
              <a:solidFill>
                <a:srgbClr val="000000"/>
              </a:solidFill>
              <a:latin typeface="+mj-lt"/>
              <a:ea typeface="Calibri"/>
              <a:cs typeface="Calibri"/>
              <a:sym typeface="Calibri"/>
            </a:endParaRPr>
          </a:p>
        </p:txBody>
      </p:sp>
      <p:sp>
        <p:nvSpPr>
          <p:cNvPr id="553" name="Google Shape;553;p64"/>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4" name="Google Shape;554;p64"/>
          <p:cNvSpPr txBox="1">
            <a:spLocks noGrp="1"/>
          </p:cNvSpPr>
          <p:nvPr>
            <p:ph type="body" idx="1"/>
          </p:nvPr>
        </p:nvSpPr>
        <p:spPr>
          <a:xfrm>
            <a:off x="734898" y="1268310"/>
            <a:ext cx="11010252" cy="2109808"/>
          </a:xfrm>
          <a:prstGeom prst="rect">
            <a:avLst/>
          </a:prstGeom>
          <a:noFill/>
          <a:ln>
            <a:noFill/>
          </a:ln>
        </p:spPr>
        <p:txBody>
          <a:bodyPr spcFirstLastPara="1" wrap="square" lIns="0" tIns="114300" rIns="0" bIns="0" anchor="t" anchorCtr="0">
            <a:spAutoFit/>
          </a:bodyPr>
          <a:lstStyle/>
          <a:p>
            <a:pPr marL="6314440" marR="5080" lvl="0" indent="-1336675" algn="l" rtl="0">
              <a:lnSpc>
                <a:spcPct val="108333"/>
              </a:lnSpc>
              <a:spcBef>
                <a:spcPts val="0"/>
              </a:spcBef>
              <a:spcAft>
                <a:spcPts val="0"/>
              </a:spcAft>
              <a:buSzPts val="1400"/>
              <a:buNone/>
            </a:pPr>
            <a:r>
              <a:rPr lang="en-US" dirty="0">
                <a:latin typeface="+mj-lt"/>
              </a:rPr>
              <a:t>End-to-end deep learning</a:t>
            </a:r>
            <a:endParaRPr dirty="0">
              <a:latin typeface="+mj-lt"/>
            </a:endParaRPr>
          </a:p>
        </p:txBody>
      </p:sp>
      <p:pic>
        <p:nvPicPr>
          <p:cNvPr id="555" name="Google Shape;555;p64"/>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559"/>
        <p:cNvGrpSpPr/>
        <p:nvPr/>
      </p:nvGrpSpPr>
      <p:grpSpPr>
        <a:xfrm>
          <a:off x="0" y="0"/>
          <a:ext cx="0" cy="0"/>
          <a:chOff x="0" y="0"/>
          <a:chExt cx="0" cy="0"/>
        </a:xfrm>
      </p:grpSpPr>
      <p:sp>
        <p:nvSpPr>
          <p:cNvPr id="560" name="Google Shape;560;p65"/>
          <p:cNvSpPr txBox="1">
            <a:spLocks noGrp="1"/>
          </p:cNvSpPr>
          <p:nvPr>
            <p:ph type="title"/>
          </p:nvPr>
        </p:nvSpPr>
        <p:spPr>
          <a:xfrm>
            <a:off x="261625" y="139700"/>
            <a:ext cx="10308475" cy="843821"/>
          </a:xfrm>
          <a:prstGeom prst="rect">
            <a:avLst/>
          </a:prstGeom>
          <a:noFill/>
          <a:ln>
            <a:noFill/>
          </a:ln>
        </p:spPr>
        <p:txBody>
          <a:bodyPr spcFirstLastPara="1" wrap="square" lIns="0" tIns="12700" rIns="0" bIns="0" anchor="t" anchorCtr="0">
            <a:spAutoFit/>
          </a:bodyPr>
          <a:lstStyle/>
          <a:p>
            <a:pPr marL="12700" marR="5080" lvl="0" indent="736600" rtl="0">
              <a:lnSpc>
                <a:spcPct val="119696"/>
              </a:lnSpc>
              <a:spcBef>
                <a:spcPts val="0"/>
              </a:spcBef>
              <a:spcAft>
                <a:spcPts val="0"/>
              </a:spcAft>
              <a:buClr>
                <a:schemeClr val="dk1"/>
              </a:buClr>
              <a:buSzPts val="6600"/>
              <a:buFont typeface="Arial"/>
              <a:buNone/>
            </a:pPr>
            <a:r>
              <a:rPr lang="en-US" sz="4400" dirty="0">
                <a:latin typeface="+mj-lt"/>
              </a:rPr>
              <a:t>Whether to use end-to-end learning</a:t>
            </a:r>
            <a:endParaRPr sz="4400" dirty="0">
              <a:latin typeface="+mj-lt"/>
            </a:endParaRPr>
          </a:p>
        </p:txBody>
      </p:sp>
      <p:pic>
        <p:nvPicPr>
          <p:cNvPr id="561" name="Google Shape;561;p6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562" name="Google Shape;562;p65"/>
          <p:cNvSpPr txBox="1"/>
          <p:nvPr/>
        </p:nvSpPr>
        <p:spPr>
          <a:xfrm>
            <a:off x="421100" y="1063250"/>
            <a:ext cx="11349368" cy="5355282"/>
          </a:xfrm>
          <a:prstGeom prst="rect">
            <a:avLst/>
          </a:prstGeom>
          <a:noFill/>
          <a:ln>
            <a:noFill/>
          </a:ln>
        </p:spPr>
        <p:txBody>
          <a:bodyPr spcFirstLastPara="1" wrap="square" lIns="91425" tIns="91425" rIns="91425" bIns="91425" anchor="t" anchorCtr="0">
            <a:spAutoFit/>
          </a:bodyPr>
          <a:lstStyle/>
          <a:p>
            <a:pPr marL="457200" lvl="0" indent="-381000" algn="just">
              <a:buClr>
                <a:schemeClr val="dk1"/>
              </a:buClr>
              <a:buSzPts val="2400"/>
              <a:buChar char="●"/>
            </a:pPr>
            <a:r>
              <a:rPr lang="en-US" sz="2400" dirty="0">
                <a:solidFill>
                  <a:schemeClr val="dk1"/>
                </a:solidFill>
              </a:rPr>
              <a:t>In machine learning, an end-to-end approach involves feeding input data directly into the algorithm and getting the output as the final result, without any intermediate steps or manual feature engineering. This approach can be beneficial as it allows the algorithm to capture complex statistics present in the data without being limited by human preconceptions. </a:t>
            </a:r>
          </a:p>
          <a:p>
            <a:pPr marL="457200" lvl="0" indent="-381000" algn="just">
              <a:buClr>
                <a:schemeClr val="dk1"/>
              </a:buClr>
              <a:buSzPts val="2400"/>
              <a:buChar char="●"/>
            </a:pPr>
            <a:r>
              <a:rPr lang="en-US" sz="2400" dirty="0">
                <a:solidFill>
                  <a:schemeClr val="dk1"/>
                </a:solidFill>
              </a:rPr>
              <a:t>However, it may require a large amount of data to learn the direct mapping from input to output, and hand-designed components may be useful for learning from less data. Therefore, it is essential to consider the complexity of the problem and the availability of data before deciding whether to use end-to-end deep learning or a combination of machine learning and hand-designed components. </a:t>
            </a:r>
          </a:p>
          <a:p>
            <a:pPr marL="457200" lvl="0" indent="-381000" algn="just">
              <a:buClr>
                <a:schemeClr val="dk1"/>
              </a:buClr>
              <a:buSzPts val="2400"/>
              <a:buChar char="●"/>
            </a:pPr>
            <a:r>
              <a:rPr lang="en-US" sz="2400" dirty="0">
                <a:solidFill>
                  <a:schemeClr val="dk1"/>
                </a:solidFill>
              </a:rPr>
              <a:t>While end-to-end deep learning can work well for certain tasks, it is important to be mindful of where it is applied to create more effective and efficient systems.</a:t>
            </a:r>
            <a:endParaRPr sz="2400" dirty="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4" name="Google Shape;574;p67"/>
          <p:cNvSpPr txBox="1">
            <a:spLocks noGrp="1"/>
          </p:cNvSpPr>
          <p:nvPr>
            <p:ph type="title"/>
          </p:nvPr>
        </p:nvSpPr>
        <p:spPr>
          <a:xfrm>
            <a:off x="261620" y="139700"/>
            <a:ext cx="108078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Pros and cons of end-to-end deep learning</a:t>
            </a:r>
            <a:endParaRPr sz="4400" dirty="0">
              <a:latin typeface="+mj-lt"/>
              <a:ea typeface="Cambria"/>
              <a:cs typeface="Cambria"/>
              <a:sym typeface="Cambria"/>
            </a:endParaRPr>
          </a:p>
        </p:txBody>
      </p:sp>
      <p:sp>
        <p:nvSpPr>
          <p:cNvPr id="575" name="Google Shape;575;p67"/>
          <p:cNvSpPr txBox="1"/>
          <p:nvPr/>
        </p:nvSpPr>
        <p:spPr>
          <a:xfrm>
            <a:off x="798418" y="1139240"/>
            <a:ext cx="9039300" cy="4652422"/>
          </a:xfrm>
          <a:prstGeom prst="rect">
            <a:avLst/>
          </a:prstGeom>
          <a:noFill/>
          <a:ln>
            <a:noFill/>
          </a:ln>
        </p:spPr>
        <p:txBody>
          <a:bodyPr spcFirstLastPara="1" wrap="square" lIns="0" tIns="109850" rIns="0" bIns="0" anchor="t" anchorCtr="0">
            <a:spAutoFit/>
          </a:bodyPr>
          <a:lstStyle/>
          <a:p>
            <a:pPr marL="65405"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mbria"/>
                <a:ea typeface="Cambria"/>
                <a:cs typeface="Cambria"/>
                <a:sym typeface="Cambria"/>
              </a:rPr>
              <a:t>Pros</a:t>
            </a:r>
            <a:r>
              <a:rPr lang="en-US" sz="3200" b="0" i="0" u="none" strike="noStrike" cap="none" dirty="0">
                <a:solidFill>
                  <a:srgbClr val="000000"/>
                </a:solidFill>
                <a:latin typeface="Cambria"/>
                <a:ea typeface="Cambria"/>
                <a:cs typeface="Cambria"/>
                <a:sym typeface="Cambria"/>
              </a:rPr>
              <a:t>:</a:t>
            </a:r>
            <a:endParaRPr sz="3200" b="0" i="0" u="none" strike="noStrike" cap="none" dirty="0">
              <a:solidFill>
                <a:srgbClr val="000000"/>
              </a:solidFill>
              <a:latin typeface="Cambria"/>
              <a:ea typeface="Cambria"/>
              <a:cs typeface="Cambria"/>
              <a:sym typeface="Cambria"/>
            </a:endParaRPr>
          </a:p>
          <a:p>
            <a:pPr marL="927100" marR="0" lvl="0" indent="-457833" algn="l" rtl="0">
              <a:lnSpc>
                <a:spcPct val="100000"/>
              </a:lnSpc>
              <a:spcBef>
                <a:spcPts val="765"/>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Let the data speak</a:t>
            </a:r>
            <a:endParaRPr sz="3200" b="0" i="0" u="none" strike="noStrike" cap="none" dirty="0">
              <a:solidFill>
                <a:srgbClr val="000000"/>
              </a:solidFill>
              <a:latin typeface="Cambria"/>
              <a:ea typeface="Cambria"/>
              <a:cs typeface="Cambria"/>
              <a:sym typeface="Cambria"/>
            </a:endParaRPr>
          </a:p>
          <a:p>
            <a:pPr marL="927100" marR="0" lvl="0" indent="-457833" algn="l" rtl="0">
              <a:lnSpc>
                <a:spcPct val="100000"/>
              </a:lnSpc>
              <a:spcBef>
                <a:spcPts val="1515"/>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Less hand-designing of components needed</a:t>
            </a:r>
            <a:endParaRPr sz="32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45"/>
              </a:spcBef>
              <a:spcAft>
                <a:spcPts val="0"/>
              </a:spcAft>
              <a:buClr>
                <a:srgbClr val="000000"/>
              </a:buClr>
              <a:buSzPts val="3150"/>
              <a:buFont typeface="Arial"/>
              <a:buNone/>
            </a:pPr>
            <a:endParaRPr sz="3150" b="0" i="0" u="none" strike="noStrike" cap="none" dirty="0">
              <a:solidFill>
                <a:srgbClr val="000000"/>
              </a:solidFill>
              <a:latin typeface="Cambria"/>
              <a:ea typeface="Cambria"/>
              <a:cs typeface="Cambria"/>
              <a:sym typeface="Cambria"/>
            </a:endParaRPr>
          </a:p>
          <a:p>
            <a:pPr marL="1270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mbria"/>
                <a:ea typeface="Cambria"/>
                <a:cs typeface="Cambria"/>
                <a:sym typeface="Cambria"/>
              </a:rPr>
              <a:t>Cons</a:t>
            </a:r>
            <a:r>
              <a:rPr lang="en-US" sz="3200" b="0" i="0" u="none" strike="noStrike" cap="none" dirty="0">
                <a:solidFill>
                  <a:srgbClr val="000000"/>
                </a:solidFill>
                <a:latin typeface="Cambria"/>
                <a:ea typeface="Cambria"/>
                <a:cs typeface="Cambria"/>
                <a:sym typeface="Cambria"/>
              </a:rPr>
              <a:t>:</a:t>
            </a:r>
            <a:endParaRPr sz="3200" b="0" i="0" u="none" strike="noStrike" cap="none" dirty="0">
              <a:solidFill>
                <a:srgbClr val="000000"/>
              </a:solidFill>
              <a:latin typeface="Cambria"/>
              <a:ea typeface="Cambria"/>
              <a:cs typeface="Cambria"/>
              <a:sym typeface="Cambria"/>
            </a:endParaRPr>
          </a:p>
          <a:p>
            <a:pPr marL="918843" marR="0" lvl="0" indent="-457833" algn="l" rtl="0">
              <a:lnSpc>
                <a:spcPct val="100000"/>
              </a:lnSpc>
              <a:spcBef>
                <a:spcPts val="765"/>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May need large amount of data</a:t>
            </a:r>
            <a:endParaRPr sz="3200" b="0" i="0" u="none" strike="noStrike" cap="none" dirty="0">
              <a:solidFill>
                <a:srgbClr val="000000"/>
              </a:solidFill>
              <a:latin typeface="Cambria"/>
              <a:ea typeface="Cambria"/>
              <a:cs typeface="Cambria"/>
              <a:sym typeface="Cambria"/>
            </a:endParaRPr>
          </a:p>
          <a:p>
            <a:pPr marL="918843" marR="146685" lvl="0" indent="-457200" algn="l" rtl="0">
              <a:lnSpc>
                <a:spcPct val="101600"/>
              </a:lnSpc>
              <a:spcBef>
                <a:spcPts val="1455"/>
              </a:spcBef>
              <a:spcAft>
                <a:spcPts val="0"/>
              </a:spcAft>
              <a:buClr>
                <a:srgbClr val="000000"/>
              </a:buClr>
              <a:buSzPts val="3200"/>
              <a:buFont typeface="Arial"/>
              <a:buChar char="•"/>
            </a:pPr>
            <a:r>
              <a:rPr lang="en-US" sz="3200" b="0" i="0" u="none" strike="noStrike" cap="none" dirty="0">
                <a:solidFill>
                  <a:srgbClr val="000000"/>
                </a:solidFill>
                <a:latin typeface="Cambria"/>
                <a:ea typeface="Cambria"/>
                <a:cs typeface="Cambria"/>
                <a:sym typeface="Cambria"/>
              </a:rPr>
              <a:t>Excludes potentially useful hand-designed components</a:t>
            </a:r>
            <a:endParaRPr sz="3200" b="0" i="0" u="none" strike="noStrike" cap="none" dirty="0">
              <a:solidFill>
                <a:srgbClr val="000000"/>
              </a:solidFill>
              <a:latin typeface="Cambria"/>
              <a:ea typeface="Cambria"/>
              <a:cs typeface="Cambria"/>
              <a:sym typeface="Cambria"/>
            </a:endParaRPr>
          </a:p>
        </p:txBody>
      </p:sp>
      <p:pic>
        <p:nvPicPr>
          <p:cNvPr id="576" name="Google Shape;576;p67"/>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580"/>
        <p:cNvGrpSpPr/>
        <p:nvPr/>
      </p:nvGrpSpPr>
      <p:grpSpPr>
        <a:xfrm>
          <a:off x="0" y="0"/>
          <a:ext cx="0" cy="0"/>
          <a:chOff x="0" y="0"/>
          <a:chExt cx="0" cy="0"/>
        </a:xfrm>
      </p:grpSpPr>
      <p:sp>
        <p:nvSpPr>
          <p:cNvPr id="581" name="Google Shape;581;p68"/>
          <p:cNvSpPr txBox="1"/>
          <p:nvPr/>
        </p:nvSpPr>
        <p:spPr>
          <a:xfrm>
            <a:off x="261620" y="139700"/>
            <a:ext cx="8954770"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rgbClr val="000000"/>
                </a:solidFill>
                <a:latin typeface="+mj-lt"/>
                <a:ea typeface="Cambria"/>
                <a:cs typeface="Cambria"/>
                <a:sym typeface="Cambria"/>
              </a:rPr>
              <a:t>Applying end-to-end deep learning</a:t>
            </a:r>
            <a:endParaRPr sz="4400" b="0" i="0" u="none" strike="noStrike" cap="none" dirty="0">
              <a:solidFill>
                <a:srgbClr val="000000"/>
              </a:solidFill>
              <a:latin typeface="+mj-lt"/>
              <a:ea typeface="Cambria"/>
              <a:cs typeface="Cambria"/>
              <a:sym typeface="Cambria"/>
            </a:endParaRPr>
          </a:p>
        </p:txBody>
      </p:sp>
      <p:sp>
        <p:nvSpPr>
          <p:cNvPr id="582" name="Google Shape;582;p68"/>
          <p:cNvSpPr txBox="1"/>
          <p:nvPr/>
        </p:nvSpPr>
        <p:spPr>
          <a:xfrm>
            <a:off x="428016" y="1517440"/>
            <a:ext cx="11245173" cy="757880"/>
          </a:xfrm>
          <a:prstGeom prst="rect">
            <a:avLst/>
          </a:prstGeom>
          <a:noFill/>
          <a:ln>
            <a:noFill/>
          </a:ln>
        </p:spPr>
        <p:txBody>
          <a:bodyPr spcFirstLastPara="1" wrap="square" lIns="0" tIns="4425" rIns="0" bIns="0" anchor="t" anchorCtr="0">
            <a:spAutoFit/>
          </a:bodyPr>
          <a:lstStyle/>
          <a:p>
            <a:pPr marL="12700" marR="5080" lvl="0" indent="0" algn="l" rtl="0">
              <a:lnSpc>
                <a:spcPct val="101600"/>
              </a:lnSpc>
              <a:spcBef>
                <a:spcPts val="0"/>
              </a:spcBef>
              <a:spcAft>
                <a:spcPts val="0"/>
              </a:spcAft>
              <a:buClr>
                <a:srgbClr val="000000"/>
              </a:buClr>
              <a:buSzPts val="3200"/>
              <a:buFont typeface="Arial"/>
              <a:buNone/>
            </a:pPr>
            <a:r>
              <a:rPr lang="en-US" sz="2400" b="0" i="0" u="none" strike="noStrike" cap="none" dirty="0">
                <a:solidFill>
                  <a:srgbClr val="000000"/>
                </a:solidFill>
                <a:latin typeface="+mn-lt"/>
                <a:ea typeface="Cambria"/>
                <a:cs typeface="Cambria"/>
                <a:sym typeface="Cambria"/>
              </a:rPr>
              <a:t>Key question: Do you have sufficient data to learn a function of the complexity needed to map x to y?</a:t>
            </a:r>
            <a:endParaRPr sz="2400" b="0" i="0" u="none" strike="noStrike" cap="none" dirty="0">
              <a:solidFill>
                <a:srgbClr val="000000"/>
              </a:solidFill>
              <a:latin typeface="+mn-lt"/>
              <a:ea typeface="Cambria"/>
              <a:cs typeface="Cambria"/>
              <a:sym typeface="Cambria"/>
            </a:endParaRPr>
          </a:p>
        </p:txBody>
      </p:sp>
      <p:pic>
        <p:nvPicPr>
          <p:cNvPr id="583" name="Google Shape;583;p68"/>
          <p:cNvPicPr preferRelativeResize="0"/>
          <p:nvPr/>
        </p:nvPicPr>
        <p:blipFill rotWithShape="1">
          <a:blip r:embed="rId3">
            <a:alphaModFix/>
          </a:blip>
          <a:srcRect/>
          <a:stretch/>
        </p:blipFill>
        <p:spPr>
          <a:xfrm>
            <a:off x="4946610" y="2470013"/>
            <a:ext cx="927312" cy="1115564"/>
          </a:xfrm>
          <a:prstGeom prst="rect">
            <a:avLst/>
          </a:prstGeom>
          <a:noFill/>
          <a:ln>
            <a:noFill/>
          </a:ln>
        </p:spPr>
      </p:pic>
      <p:grpSp>
        <p:nvGrpSpPr>
          <p:cNvPr id="2" name="Group 1"/>
          <p:cNvGrpSpPr/>
          <p:nvPr/>
        </p:nvGrpSpPr>
        <p:grpSpPr>
          <a:xfrm>
            <a:off x="1106779" y="3879715"/>
            <a:ext cx="8606973" cy="1095221"/>
            <a:chOff x="261620" y="4191000"/>
            <a:chExt cx="8606973" cy="1095221"/>
          </a:xfrm>
        </p:grpSpPr>
        <p:pic>
          <p:nvPicPr>
            <p:cNvPr id="584" name="Google Shape;584;p68"/>
            <p:cNvPicPr preferRelativeResize="0"/>
            <p:nvPr/>
          </p:nvPicPr>
          <p:blipFill rotWithShape="1">
            <a:blip r:embed="rId4">
              <a:alphaModFix/>
            </a:blip>
            <a:srcRect/>
            <a:stretch/>
          </p:blipFill>
          <p:spPr>
            <a:xfrm>
              <a:off x="261620" y="4191000"/>
              <a:ext cx="2011681" cy="533400"/>
            </a:xfrm>
            <a:prstGeom prst="rect">
              <a:avLst/>
            </a:prstGeom>
            <a:noFill/>
            <a:ln>
              <a:noFill/>
            </a:ln>
          </p:spPr>
        </p:pic>
        <p:cxnSp>
          <p:nvCxnSpPr>
            <p:cNvPr id="585" name="Google Shape;585;p68"/>
            <p:cNvCxnSpPr/>
            <p:nvPr/>
          </p:nvCxnSpPr>
          <p:spPr>
            <a:xfrm>
              <a:off x="2514600" y="4457700"/>
              <a:ext cx="1066800" cy="0"/>
            </a:xfrm>
            <a:prstGeom prst="straightConnector1">
              <a:avLst/>
            </a:prstGeom>
            <a:noFill/>
            <a:ln w="9525" cap="flat" cmpd="sng">
              <a:solidFill>
                <a:srgbClr val="4A7DBA"/>
              </a:solidFill>
              <a:prstDash val="solid"/>
              <a:round/>
              <a:headEnd type="none" w="sm" len="sm"/>
              <a:tailEnd type="triangle" w="med" len="med"/>
            </a:ln>
          </p:spPr>
        </p:cxnSp>
        <p:cxnSp>
          <p:nvCxnSpPr>
            <p:cNvPr id="586" name="Google Shape;586;p68"/>
            <p:cNvCxnSpPr/>
            <p:nvPr/>
          </p:nvCxnSpPr>
          <p:spPr>
            <a:xfrm>
              <a:off x="2819400" y="4457700"/>
              <a:ext cx="685800" cy="647700"/>
            </a:xfrm>
            <a:prstGeom prst="bentConnector3">
              <a:avLst>
                <a:gd name="adj1" fmla="val 50000"/>
              </a:avLst>
            </a:prstGeom>
            <a:noFill/>
            <a:ln w="9525" cap="flat" cmpd="sng">
              <a:solidFill>
                <a:srgbClr val="4A7DBA"/>
              </a:solidFill>
              <a:prstDash val="solid"/>
              <a:round/>
              <a:headEnd type="none" w="sm" len="sm"/>
              <a:tailEnd type="triangle" w="med" len="med"/>
            </a:ln>
          </p:spPr>
        </p:cxnSp>
        <p:pic>
          <p:nvPicPr>
            <p:cNvPr id="587" name="Google Shape;587;p68"/>
            <p:cNvPicPr preferRelativeResize="0"/>
            <p:nvPr/>
          </p:nvPicPr>
          <p:blipFill rotWithShape="1">
            <a:blip r:embed="rId5">
              <a:alphaModFix/>
            </a:blip>
            <a:srcRect/>
            <a:stretch/>
          </p:blipFill>
          <p:spPr>
            <a:xfrm>
              <a:off x="3899996" y="4276878"/>
              <a:ext cx="839009" cy="361643"/>
            </a:xfrm>
            <a:prstGeom prst="rect">
              <a:avLst/>
            </a:prstGeom>
            <a:noFill/>
            <a:ln>
              <a:noFill/>
            </a:ln>
          </p:spPr>
        </p:pic>
        <p:cxnSp>
          <p:nvCxnSpPr>
            <p:cNvPr id="588" name="Google Shape;588;p68"/>
            <p:cNvCxnSpPr/>
            <p:nvPr/>
          </p:nvCxnSpPr>
          <p:spPr>
            <a:xfrm>
              <a:off x="4953000" y="4457699"/>
              <a:ext cx="762000" cy="0"/>
            </a:xfrm>
            <a:prstGeom prst="straightConnector1">
              <a:avLst/>
            </a:prstGeom>
            <a:noFill/>
            <a:ln w="9525" cap="flat" cmpd="sng">
              <a:solidFill>
                <a:srgbClr val="4A7DBA"/>
              </a:solidFill>
              <a:prstDash val="solid"/>
              <a:round/>
              <a:headEnd type="none" w="sm" len="sm"/>
              <a:tailEnd type="triangle" w="med" len="med"/>
            </a:ln>
          </p:spPr>
        </p:cxnSp>
        <p:pic>
          <p:nvPicPr>
            <p:cNvPr id="589" name="Google Shape;589;p68"/>
            <p:cNvPicPr preferRelativeResize="0"/>
            <p:nvPr/>
          </p:nvPicPr>
          <p:blipFill rotWithShape="1">
            <a:blip r:embed="rId6">
              <a:alphaModFix/>
            </a:blip>
            <a:srcRect/>
            <a:stretch/>
          </p:blipFill>
          <p:spPr>
            <a:xfrm>
              <a:off x="5943768" y="4191000"/>
              <a:ext cx="885522" cy="365453"/>
            </a:xfrm>
            <a:prstGeom prst="rect">
              <a:avLst/>
            </a:prstGeom>
            <a:noFill/>
            <a:ln>
              <a:noFill/>
            </a:ln>
          </p:spPr>
        </p:pic>
        <p:cxnSp>
          <p:nvCxnSpPr>
            <p:cNvPr id="590" name="Google Shape;590;p68"/>
            <p:cNvCxnSpPr/>
            <p:nvPr/>
          </p:nvCxnSpPr>
          <p:spPr>
            <a:xfrm>
              <a:off x="6919763" y="4456469"/>
              <a:ext cx="762000" cy="0"/>
            </a:xfrm>
            <a:prstGeom prst="straightConnector1">
              <a:avLst/>
            </a:prstGeom>
            <a:noFill/>
            <a:ln w="9525" cap="flat" cmpd="sng">
              <a:solidFill>
                <a:srgbClr val="4A7DBA"/>
              </a:solidFill>
              <a:prstDash val="solid"/>
              <a:round/>
              <a:headEnd type="none" w="sm" len="sm"/>
              <a:tailEnd type="triangle" w="med" len="med"/>
            </a:ln>
          </p:spPr>
        </p:cxnSp>
        <p:pic>
          <p:nvPicPr>
            <p:cNvPr id="591" name="Google Shape;591;p68"/>
            <p:cNvPicPr preferRelativeResize="0"/>
            <p:nvPr/>
          </p:nvPicPr>
          <p:blipFill rotWithShape="1">
            <a:blip r:embed="rId7">
              <a:alphaModFix/>
            </a:blip>
            <a:srcRect/>
            <a:stretch/>
          </p:blipFill>
          <p:spPr>
            <a:xfrm>
              <a:off x="3563359" y="4924578"/>
              <a:ext cx="1409162" cy="361643"/>
            </a:xfrm>
            <a:prstGeom prst="rect">
              <a:avLst/>
            </a:prstGeom>
            <a:noFill/>
            <a:ln>
              <a:noFill/>
            </a:ln>
          </p:spPr>
        </p:pic>
        <p:pic>
          <p:nvPicPr>
            <p:cNvPr id="592" name="Google Shape;592;p68"/>
            <p:cNvPicPr preferRelativeResize="0"/>
            <p:nvPr/>
          </p:nvPicPr>
          <p:blipFill rotWithShape="1">
            <a:blip r:embed="rId8">
              <a:alphaModFix/>
            </a:blip>
            <a:srcRect/>
            <a:stretch/>
          </p:blipFill>
          <p:spPr>
            <a:xfrm>
              <a:off x="7772236" y="4203290"/>
              <a:ext cx="1096357" cy="365453"/>
            </a:xfrm>
            <a:prstGeom prst="rect">
              <a:avLst/>
            </a:prstGeom>
            <a:noFill/>
            <a:ln>
              <a:noFill/>
            </a:ln>
          </p:spPr>
        </p:pic>
        <p:cxnSp>
          <p:nvCxnSpPr>
            <p:cNvPr id="593" name="Google Shape;593;p68"/>
            <p:cNvCxnSpPr/>
            <p:nvPr/>
          </p:nvCxnSpPr>
          <p:spPr>
            <a:xfrm rot="-5400000">
              <a:off x="4989450" y="4684649"/>
              <a:ext cx="536700" cy="304800"/>
            </a:xfrm>
            <a:prstGeom prst="bentConnector3">
              <a:avLst>
                <a:gd name="adj1" fmla="val 50000"/>
              </a:avLst>
            </a:prstGeom>
            <a:noFill/>
            <a:ln w="9525" cap="flat" cmpd="sng">
              <a:solidFill>
                <a:srgbClr val="4A7DBA"/>
              </a:solidFill>
              <a:prstDash val="solid"/>
              <a:round/>
              <a:headEnd type="none" w="sm" len="sm"/>
              <a:tailEnd type="triangle" w="med" len="med"/>
            </a:ln>
          </p:spPr>
        </p:cxnSp>
        <p:pic>
          <p:nvPicPr>
            <p:cNvPr id="594" name="Google Shape;594;p68"/>
            <p:cNvPicPr preferRelativeResize="0"/>
            <p:nvPr/>
          </p:nvPicPr>
          <p:blipFill rotWithShape="1">
            <a:blip r:embed="rId9">
              <a:alphaModFix/>
            </a:blip>
            <a:srcRect/>
            <a:stretch/>
          </p:blipFill>
          <p:spPr>
            <a:xfrm>
              <a:off x="5483131" y="4808286"/>
              <a:ext cx="1676698" cy="361641"/>
            </a:xfrm>
            <a:prstGeom prst="rect">
              <a:avLst/>
            </a:prstGeom>
            <a:noFill/>
            <a:ln>
              <a:noFill/>
            </a:ln>
          </p:spPr>
        </p:pic>
      </p:grpSp>
      <p:pic>
        <p:nvPicPr>
          <p:cNvPr id="595" name="Google Shape;595;p68"/>
          <p:cNvPicPr preferRelativeResize="0"/>
          <p:nvPr/>
        </p:nvPicPr>
        <p:blipFill rotWithShape="1">
          <a:blip r:embed="rId10">
            <a:alphaModFix/>
          </a:blip>
          <a:srcRect/>
          <a:stretch/>
        </p:blipFill>
        <p:spPr>
          <a:xfrm>
            <a:off x="10734473" y="0"/>
            <a:ext cx="1448025" cy="7964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261620" y="139700"/>
            <a:ext cx="10129500" cy="690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ambria"/>
                <a:cs typeface="Cambria"/>
                <a:sym typeface="Cambria"/>
              </a:rPr>
              <a:t>Look at dev examples to evaluate ideas</a:t>
            </a:r>
            <a:endParaRPr sz="4400" dirty="0">
              <a:latin typeface="+mj-lt"/>
              <a:ea typeface="Cambria"/>
              <a:cs typeface="Cambria"/>
              <a:sym typeface="Cambria"/>
            </a:endParaRPr>
          </a:p>
        </p:txBody>
      </p:sp>
      <p:sp>
        <p:nvSpPr>
          <p:cNvPr id="80" name="Google Shape;80;p12"/>
          <p:cNvSpPr txBox="1"/>
          <p:nvPr/>
        </p:nvSpPr>
        <p:spPr>
          <a:xfrm>
            <a:off x="450764" y="3405949"/>
            <a:ext cx="8503800" cy="1864800"/>
          </a:xfrm>
          <a:prstGeom prst="rect">
            <a:avLst/>
          </a:prstGeom>
          <a:noFill/>
          <a:ln>
            <a:noFill/>
          </a:ln>
        </p:spPr>
        <p:txBody>
          <a:bodyPr spcFirstLastPara="1" wrap="square" lIns="0" tIns="12700" rIns="0" bIns="0" anchor="t" anchorCtr="0">
            <a:spAutoFit/>
          </a:bodyPr>
          <a:lstStyle/>
          <a:p>
            <a:pPr marL="12700" marR="5080" lvl="0" indent="0" algn="l" rtl="0">
              <a:lnSpc>
                <a:spcPct val="142000"/>
              </a:lnSpc>
              <a:spcBef>
                <a:spcPts val="0"/>
              </a:spcBef>
              <a:spcAft>
                <a:spcPts val="0"/>
              </a:spcAft>
              <a:buClr>
                <a:srgbClr val="000000"/>
              </a:buClr>
              <a:buSzPts val="2400"/>
              <a:buFont typeface="Arial"/>
              <a:buNone/>
            </a:pPr>
            <a:r>
              <a:rPr lang="en-US" sz="2400" b="0" i="0" u="none" strike="noStrike" cap="none" dirty="0">
                <a:solidFill>
                  <a:srgbClr val="000000"/>
                </a:solidFill>
                <a:latin typeface="+mn-lt"/>
                <a:ea typeface="Cambria"/>
                <a:cs typeface="Cambria"/>
                <a:sym typeface="Cambria"/>
              </a:rPr>
              <a:t>Should you try to make your cat classifier do better on dogs? Error analysis:</a:t>
            </a:r>
            <a:endParaRPr sz="2400" b="0" i="0" u="none" strike="noStrike" cap="none" dirty="0">
              <a:solidFill>
                <a:srgbClr val="000000"/>
              </a:solidFill>
              <a:latin typeface="+mn-lt"/>
              <a:ea typeface="Cambria"/>
              <a:cs typeface="Cambria"/>
              <a:sym typeface="Cambria"/>
            </a:endParaRPr>
          </a:p>
          <a:p>
            <a:pPr marL="355600" marR="0" lvl="0" indent="-342900" algn="l" rtl="0">
              <a:lnSpc>
                <a:spcPct val="116666"/>
              </a:lnSpc>
              <a:spcBef>
                <a:spcPts val="0"/>
              </a:spcBef>
              <a:spcAft>
                <a:spcPts val="0"/>
              </a:spcAft>
              <a:buClr>
                <a:srgbClr val="000000"/>
              </a:buClr>
              <a:buSzPts val="2400"/>
              <a:buFont typeface="Arial"/>
              <a:buChar char="•"/>
            </a:pPr>
            <a:r>
              <a:rPr lang="en-US" sz="2400" b="0" i="0" u="none" strike="noStrike" cap="none" dirty="0">
                <a:solidFill>
                  <a:srgbClr val="000000"/>
                </a:solidFill>
                <a:latin typeface="+mn-lt"/>
                <a:ea typeface="Cambria"/>
                <a:cs typeface="Cambria"/>
                <a:sym typeface="Cambria"/>
              </a:rPr>
              <a:t>Get ~100 mislabeled dev set examples.</a:t>
            </a:r>
            <a:endParaRPr sz="2400" b="0" i="0" u="none" strike="noStrike" cap="none" dirty="0">
              <a:solidFill>
                <a:srgbClr val="000000"/>
              </a:solidFill>
              <a:latin typeface="+mn-lt"/>
              <a:ea typeface="Cambria"/>
              <a:cs typeface="Cambria"/>
              <a:sym typeface="Cambria"/>
            </a:endParaRPr>
          </a:p>
          <a:p>
            <a:pPr marL="355600" marR="0" lvl="0" indent="-342900" algn="l" rtl="0">
              <a:lnSpc>
                <a:spcPct val="100000"/>
              </a:lnSpc>
              <a:spcBef>
                <a:spcPts val="20"/>
              </a:spcBef>
              <a:spcAft>
                <a:spcPts val="0"/>
              </a:spcAft>
              <a:buClr>
                <a:srgbClr val="000000"/>
              </a:buClr>
              <a:buSzPts val="2400"/>
              <a:buFont typeface="Arial"/>
              <a:buChar char="•"/>
            </a:pPr>
            <a:r>
              <a:rPr lang="en-US" sz="2400" b="0" i="0" u="none" strike="noStrike" cap="none" dirty="0">
                <a:solidFill>
                  <a:srgbClr val="000000"/>
                </a:solidFill>
                <a:latin typeface="+mn-lt"/>
                <a:ea typeface="Cambria"/>
                <a:cs typeface="Cambria"/>
                <a:sym typeface="Cambria"/>
              </a:rPr>
              <a:t>Count up how many are dogs.</a:t>
            </a:r>
            <a:endParaRPr sz="2400" b="0" i="0" u="none" strike="noStrike" cap="none" dirty="0">
              <a:solidFill>
                <a:srgbClr val="000000"/>
              </a:solidFill>
              <a:latin typeface="+mn-lt"/>
              <a:ea typeface="Cambria"/>
              <a:cs typeface="Cambria"/>
              <a:sym typeface="Cambria"/>
            </a:endParaRPr>
          </a:p>
        </p:txBody>
      </p:sp>
      <p:pic>
        <p:nvPicPr>
          <p:cNvPr id="81" name="Google Shape;81;p12"/>
          <p:cNvPicPr preferRelativeResize="0"/>
          <p:nvPr/>
        </p:nvPicPr>
        <p:blipFill rotWithShape="1">
          <a:blip r:embed="rId3">
            <a:alphaModFix/>
          </a:blip>
          <a:srcRect/>
          <a:stretch/>
        </p:blipFill>
        <p:spPr>
          <a:xfrm>
            <a:off x="1069602" y="1081189"/>
            <a:ext cx="3420291" cy="2282240"/>
          </a:xfrm>
          <a:prstGeom prst="rect">
            <a:avLst/>
          </a:prstGeom>
          <a:noFill/>
          <a:ln>
            <a:noFill/>
          </a:ln>
        </p:spPr>
      </p:pic>
      <p:pic>
        <p:nvPicPr>
          <p:cNvPr id="82" name="Google Shape;82;p12"/>
          <p:cNvPicPr preferRelativeResize="0"/>
          <p:nvPr/>
        </p:nvPicPr>
        <p:blipFill rotWithShape="1">
          <a:blip r:embed="rId4">
            <a:alphaModFix/>
          </a:blip>
          <a:srcRect/>
          <a:stretch/>
        </p:blipFill>
        <p:spPr>
          <a:xfrm>
            <a:off x="5142788" y="1081189"/>
            <a:ext cx="2257463" cy="2286038"/>
          </a:xfrm>
          <a:prstGeom prst="rect">
            <a:avLst/>
          </a:prstGeom>
          <a:noFill/>
          <a:ln>
            <a:noFill/>
          </a:ln>
        </p:spPr>
      </p:pic>
      <p:pic>
        <p:nvPicPr>
          <p:cNvPr id="83" name="Google Shape;83;p12"/>
          <p:cNvPicPr preferRelativeResize="0"/>
          <p:nvPr/>
        </p:nvPicPr>
        <p:blipFill rotWithShape="1">
          <a:blip r:embed="rId5">
            <a:alphaModFix/>
          </a:blip>
          <a:srcRect/>
          <a:stretch/>
        </p:blipFill>
        <p:spPr>
          <a:xfrm>
            <a:off x="10734473" y="0"/>
            <a:ext cx="1448025" cy="79641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261620" y="139700"/>
            <a:ext cx="90316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n-lt"/>
                <a:ea typeface="Cambria"/>
                <a:cs typeface="Cambria"/>
                <a:sym typeface="Cambria"/>
              </a:rPr>
              <a:t>Evaluate multiple ideas in parallel</a:t>
            </a:r>
            <a:endParaRPr sz="4400" dirty="0">
              <a:latin typeface="+mn-lt"/>
              <a:ea typeface="Cambria"/>
              <a:cs typeface="Cambria"/>
              <a:sym typeface="Cambria"/>
            </a:endParaRPr>
          </a:p>
        </p:txBody>
      </p:sp>
      <p:sp>
        <p:nvSpPr>
          <p:cNvPr id="89" name="Google Shape;89;p13"/>
          <p:cNvSpPr txBox="1"/>
          <p:nvPr/>
        </p:nvSpPr>
        <p:spPr>
          <a:xfrm>
            <a:off x="844284" y="930364"/>
            <a:ext cx="9834245" cy="2601994"/>
          </a:xfrm>
          <a:prstGeom prst="rect">
            <a:avLst/>
          </a:prstGeom>
          <a:noFill/>
          <a:ln>
            <a:noFill/>
          </a:ln>
        </p:spPr>
        <p:txBody>
          <a:bodyPr spcFirstLastPara="1" wrap="square" lIns="0" tIns="22225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mn-lt"/>
                <a:ea typeface="Cambria"/>
                <a:cs typeface="Cambria"/>
                <a:sym typeface="Cambria"/>
              </a:rPr>
              <a:t>Ideas for cat detection:</a:t>
            </a:r>
            <a:endParaRPr sz="2800" b="0" i="0" u="none" strike="noStrike" cap="none" dirty="0">
              <a:solidFill>
                <a:srgbClr val="000000"/>
              </a:solidFill>
              <a:latin typeface="+mn-lt"/>
              <a:ea typeface="Cambria"/>
              <a:cs typeface="Cambria"/>
              <a:sym typeface="Cambria"/>
            </a:endParaRPr>
          </a:p>
          <a:p>
            <a:pPr marL="469900" marR="0" lvl="0" indent="-457833" algn="l" rtl="0">
              <a:lnSpc>
                <a:spcPct val="100000"/>
              </a:lnSpc>
              <a:spcBef>
                <a:spcPts val="1650"/>
              </a:spcBef>
              <a:spcAft>
                <a:spcPts val="0"/>
              </a:spcAft>
              <a:buClr>
                <a:srgbClr val="000000"/>
              </a:buClr>
              <a:buSzPts val="2800"/>
              <a:buFont typeface="Arial"/>
              <a:buChar char="•"/>
            </a:pPr>
            <a:r>
              <a:rPr lang="en-US" sz="2800" b="0" i="0" u="none" strike="noStrike" cap="none" dirty="0">
                <a:solidFill>
                  <a:srgbClr val="000000"/>
                </a:solidFill>
                <a:latin typeface="+mn-lt"/>
                <a:ea typeface="Cambria"/>
                <a:cs typeface="Cambria"/>
                <a:sym typeface="Cambria"/>
              </a:rPr>
              <a:t>Fix pictures of dogs being recognized as cats</a:t>
            </a:r>
            <a:endParaRPr sz="2800" b="0" i="0" u="none" strike="noStrike" cap="none" dirty="0">
              <a:solidFill>
                <a:srgbClr val="000000"/>
              </a:solidFill>
              <a:latin typeface="+mn-lt"/>
              <a:ea typeface="Cambria"/>
              <a:cs typeface="Cambria"/>
              <a:sym typeface="Cambria"/>
            </a:endParaRPr>
          </a:p>
          <a:p>
            <a:pPr marL="469900" marR="0" lvl="0" indent="-457833" algn="l" rtl="0">
              <a:lnSpc>
                <a:spcPct val="100000"/>
              </a:lnSpc>
              <a:spcBef>
                <a:spcPts val="1655"/>
              </a:spcBef>
              <a:spcAft>
                <a:spcPts val="0"/>
              </a:spcAft>
              <a:buClr>
                <a:srgbClr val="000000"/>
              </a:buClr>
              <a:buSzPts val="2800"/>
              <a:buFont typeface="Arial"/>
              <a:buChar char="•"/>
            </a:pPr>
            <a:r>
              <a:rPr lang="en-US" sz="2800" b="0" i="0" u="none" strike="noStrike" cap="none" dirty="0">
                <a:solidFill>
                  <a:srgbClr val="000000"/>
                </a:solidFill>
                <a:latin typeface="+mn-lt"/>
                <a:ea typeface="Cambria"/>
                <a:cs typeface="Cambria"/>
                <a:sym typeface="Cambria"/>
              </a:rPr>
              <a:t>Fix great cats (lions, panthers, etc..) being misrecognized</a:t>
            </a:r>
            <a:endParaRPr sz="2800" b="0" i="0" u="none" strike="noStrike" cap="none" dirty="0">
              <a:solidFill>
                <a:srgbClr val="000000"/>
              </a:solidFill>
              <a:latin typeface="+mn-lt"/>
              <a:ea typeface="Cambria"/>
              <a:cs typeface="Cambria"/>
              <a:sym typeface="Cambria"/>
            </a:endParaRPr>
          </a:p>
          <a:p>
            <a:pPr marL="469900" marR="0" lvl="0" indent="-457833" algn="l" rtl="0">
              <a:lnSpc>
                <a:spcPct val="100000"/>
              </a:lnSpc>
              <a:spcBef>
                <a:spcPts val="1650"/>
              </a:spcBef>
              <a:spcAft>
                <a:spcPts val="0"/>
              </a:spcAft>
              <a:buClr>
                <a:srgbClr val="000000"/>
              </a:buClr>
              <a:buSzPts val="2800"/>
              <a:buFont typeface="Arial"/>
              <a:buChar char="•"/>
            </a:pPr>
            <a:r>
              <a:rPr lang="en-US" sz="2800" b="0" i="0" u="none" strike="noStrike" cap="none" dirty="0">
                <a:solidFill>
                  <a:srgbClr val="000000"/>
                </a:solidFill>
                <a:latin typeface="+mn-lt"/>
                <a:ea typeface="Cambria"/>
                <a:cs typeface="Cambria"/>
                <a:sym typeface="Cambria"/>
              </a:rPr>
              <a:t>Improve performance on blurry images</a:t>
            </a:r>
            <a:endParaRPr sz="2800" b="0" i="0" u="none" strike="noStrike" cap="none" dirty="0">
              <a:solidFill>
                <a:srgbClr val="000000"/>
              </a:solidFill>
              <a:latin typeface="+mn-lt"/>
              <a:ea typeface="Cambria"/>
              <a:cs typeface="Cambria"/>
              <a:sym typeface="Cambria"/>
            </a:endParaRPr>
          </a:p>
        </p:txBody>
      </p:sp>
      <p:sp>
        <p:nvSpPr>
          <p:cNvPr id="90" name="Google Shape;90;p13" descr="7 Useful Suggestions from Andrew Ng “Machine Learning Yearning” - KDnuggets"/>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1" name="Google Shape;91;p13" descr="Table&#10;&#10;Description automatically generated"/>
          <p:cNvPicPr preferRelativeResize="0"/>
          <p:nvPr/>
        </p:nvPicPr>
        <p:blipFill rotWithShape="1">
          <a:blip r:embed="rId3">
            <a:alphaModFix/>
          </a:blip>
          <a:srcRect/>
          <a:stretch/>
        </p:blipFill>
        <p:spPr>
          <a:xfrm>
            <a:off x="844285" y="3596818"/>
            <a:ext cx="9366516" cy="3164208"/>
          </a:xfrm>
          <a:prstGeom prst="rect">
            <a:avLst/>
          </a:prstGeom>
          <a:noFill/>
          <a:ln>
            <a:noFill/>
          </a:ln>
        </p:spPr>
      </p:pic>
      <p:pic>
        <p:nvPicPr>
          <p:cNvPr id="92" name="Google Shape;92;p13"/>
          <p:cNvPicPr preferRelativeResize="0"/>
          <p:nvPr/>
        </p:nvPicPr>
        <p:blipFill rotWithShape="1">
          <a:blip r:embed="rId4">
            <a:alphaModFix/>
          </a:blip>
          <a:srcRect/>
          <a:stretch/>
        </p:blipFill>
        <p:spPr>
          <a:xfrm>
            <a:off x="10734473" y="0"/>
            <a:ext cx="1448025" cy="796414"/>
          </a:xfrm>
          <a:prstGeom prst="rect">
            <a:avLst/>
          </a:prstGeom>
          <a:noFill/>
          <a:ln>
            <a:noFill/>
          </a:ln>
        </p:spPr>
      </p:pic>
      <p:pic>
        <p:nvPicPr>
          <p:cNvPr id="93" name="Google Shape;93;p13"/>
          <p:cNvPicPr preferRelativeResize="0"/>
          <p:nvPr/>
        </p:nvPicPr>
        <p:blipFill rotWithShape="1">
          <a:blip r:embed="rId4">
            <a:alphaModFix/>
          </a:blip>
          <a:srcRect/>
          <a:stretch/>
        </p:blipFill>
        <p:spPr>
          <a:xfrm>
            <a:off x="10886873" y="152400"/>
            <a:ext cx="1448025" cy="7964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4836351" y="2395175"/>
            <a:ext cx="6908799" cy="939800"/>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SzPts val="1400"/>
              <a:buNone/>
            </a:pPr>
            <a:r>
              <a:rPr lang="en-US" dirty="0"/>
              <a:t>Error Analysis</a:t>
            </a:r>
            <a:endParaRPr dirty="0"/>
          </a:p>
        </p:txBody>
      </p:sp>
      <p:sp>
        <p:nvSpPr>
          <p:cNvPr id="99" name="Google Shape;99;p14"/>
          <p:cNvSpPr txBox="1"/>
          <p:nvPr/>
        </p:nvSpPr>
        <p:spPr>
          <a:xfrm>
            <a:off x="4836350" y="3389566"/>
            <a:ext cx="6908800" cy="3684583"/>
          </a:xfrm>
          <a:prstGeom prst="rect">
            <a:avLst/>
          </a:prstGeom>
          <a:noFill/>
          <a:ln>
            <a:noFill/>
          </a:ln>
        </p:spPr>
        <p:txBody>
          <a:bodyPr spcFirstLastPara="1" wrap="square" lIns="0" tIns="27925" rIns="0" bIns="0" anchor="t" anchorCtr="0">
            <a:spAutoFit/>
          </a:bodyPr>
          <a:lstStyle/>
          <a:p>
            <a:pPr marL="12700" marR="5080" lvl="0" indent="4445" algn="ctr" rtl="0">
              <a:lnSpc>
                <a:spcPct val="119696"/>
              </a:lnSpc>
              <a:spcBef>
                <a:spcPts val="0"/>
              </a:spcBef>
              <a:spcAft>
                <a:spcPts val="0"/>
              </a:spcAft>
              <a:buClr>
                <a:srgbClr val="000000"/>
              </a:buClr>
              <a:buSzPts val="6600"/>
              <a:buFont typeface="Arial"/>
              <a:buNone/>
            </a:pPr>
            <a:r>
              <a:rPr lang="en-US" sz="6600" b="0" i="0" u="none" strike="noStrike" cap="none" dirty="0">
                <a:solidFill>
                  <a:srgbClr val="000000"/>
                </a:solidFill>
                <a:latin typeface="Calibri"/>
                <a:ea typeface="Calibri"/>
                <a:cs typeface="Calibri"/>
                <a:sym typeface="Calibri"/>
              </a:rPr>
              <a:t>Cleaning up Incorrectly labeled data</a:t>
            </a:r>
            <a:endParaRPr sz="6600" b="0" i="0" u="none" strike="noStrike" cap="none" dirty="0">
              <a:solidFill>
                <a:srgbClr val="000000"/>
              </a:solidFill>
              <a:latin typeface="Calibri"/>
              <a:ea typeface="Calibri"/>
              <a:cs typeface="Calibri"/>
              <a:sym typeface="Calibri"/>
            </a:endParaRPr>
          </a:p>
        </p:txBody>
      </p:sp>
      <p:sp>
        <p:nvSpPr>
          <p:cNvPr id="100" name="Google Shape;100;p14"/>
          <p:cNvSpPr/>
          <p:nvPr/>
        </p:nvSpPr>
        <p:spPr>
          <a:xfrm>
            <a:off x="4836350"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3">
            <a:alphaModFix/>
          </a:blip>
          <a:srcRect/>
          <a:stretch/>
        </p:blipFill>
        <p:spPr>
          <a:xfrm>
            <a:off x="417325" y="2395175"/>
            <a:ext cx="3871626" cy="2129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261627" y="139700"/>
            <a:ext cx="10472846" cy="936154"/>
          </a:xfrm>
          <a:prstGeom prst="rect">
            <a:avLst/>
          </a:prstGeom>
          <a:noFill/>
          <a:ln>
            <a:noFill/>
          </a:ln>
        </p:spPr>
        <p:txBody>
          <a:bodyPr spcFirstLastPara="1" wrap="square" lIns="0" tIns="12700" rIns="0" bIns="0" anchor="t" anchorCtr="0">
            <a:spAutoFit/>
          </a:bodyPr>
          <a:lstStyle/>
          <a:p>
            <a:pPr marL="12700" marR="5080" lvl="0" indent="4445" algn="ctr" rtl="0">
              <a:lnSpc>
                <a:spcPct val="119696"/>
              </a:lnSpc>
              <a:spcBef>
                <a:spcPts val="0"/>
              </a:spcBef>
              <a:spcAft>
                <a:spcPts val="0"/>
              </a:spcAft>
              <a:buClr>
                <a:schemeClr val="dk1"/>
              </a:buClr>
              <a:buSzPts val="6600"/>
              <a:buFont typeface="Arial"/>
              <a:buNone/>
            </a:pPr>
            <a:r>
              <a:rPr lang="en-US" sz="5000" dirty="0">
                <a:latin typeface="+mn-lt"/>
              </a:rPr>
              <a:t>Cleaning up Incorrectly labeled data</a:t>
            </a:r>
            <a:endParaRPr sz="5000" dirty="0">
              <a:latin typeface="+mn-lt"/>
            </a:endParaRPr>
          </a:p>
        </p:txBody>
      </p:sp>
      <p:sp>
        <p:nvSpPr>
          <p:cNvPr id="107" name="Google Shape;107;p15"/>
          <p:cNvSpPr txBox="1"/>
          <p:nvPr/>
        </p:nvSpPr>
        <p:spPr>
          <a:xfrm>
            <a:off x="347873" y="1315864"/>
            <a:ext cx="11398650" cy="3402321"/>
          </a:xfrm>
          <a:prstGeom prst="rect">
            <a:avLst/>
          </a:prstGeom>
          <a:noFill/>
          <a:ln>
            <a:noFill/>
          </a:ln>
        </p:spPr>
        <p:txBody>
          <a:bodyPr spcFirstLastPara="1" wrap="square" lIns="0" tIns="4425" rIns="0" bIns="0" anchor="t" anchorCtr="0">
            <a:spAutoFit/>
          </a:bodyPr>
          <a:lstStyle/>
          <a:p>
            <a:pPr marL="457200" lvl="0" indent="-381000" algn="just" rtl="0">
              <a:lnSpc>
                <a:spcPct val="115000"/>
              </a:lnSpc>
              <a:spcBef>
                <a:spcPts val="0"/>
              </a:spcBef>
              <a:spcAft>
                <a:spcPts val="0"/>
              </a:spcAft>
              <a:buClr>
                <a:schemeClr val="dk1"/>
              </a:buClr>
              <a:buSzPts val="2400"/>
              <a:buChar char="●"/>
            </a:pPr>
            <a:r>
              <a:rPr lang="en-US" sz="2400" dirty="0">
                <a:solidFill>
                  <a:schemeClr val="tx1"/>
                </a:solidFill>
                <a:highlight>
                  <a:schemeClr val="lt1"/>
                </a:highlight>
              </a:rPr>
              <a:t>The process of supervised learning involves input X and output labels Y, and sometimes you may find that some of the Y labels are incorrect, meaning they were labeled incorrectly by a human labeler. These errors may or may not be worth fixing. Deep learning algorithms are usually quite robust to random errors in the training set, as long as the errors are not systematic. So, random or near-random errors can be left as they are, and not much effort needs to be spent on fixing them. However, if the errors are systematic, then they could cause the algorithm to learn incorrectly.</a:t>
            </a:r>
            <a:endParaRPr sz="2400" dirty="0">
              <a:solidFill>
                <a:schemeClr val="tx1"/>
              </a:solidFill>
              <a:highlight>
                <a:schemeClr val="lt1"/>
              </a:highlight>
            </a:endParaRPr>
          </a:p>
        </p:txBody>
      </p:sp>
      <p:pic>
        <p:nvPicPr>
          <p:cNvPr id="108" name="Google Shape;108;p15"/>
          <p:cNvPicPr preferRelativeResize="0"/>
          <p:nvPr/>
        </p:nvPicPr>
        <p:blipFill rotWithShape="1">
          <a:blip r:embed="rId3">
            <a:alphaModFix/>
          </a:blip>
          <a:srcRect/>
          <a:stretch/>
        </p:blipFill>
        <p:spPr>
          <a:xfrm>
            <a:off x="10734473" y="0"/>
            <a:ext cx="1448025" cy="79641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5888</Words>
  <Application>Microsoft Office PowerPoint</Application>
  <PresentationFormat>Widescreen</PresentationFormat>
  <Paragraphs>272</Paragraphs>
  <Slides>54</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Calibri</vt:lpstr>
      <vt:lpstr>Tahoma</vt:lpstr>
      <vt:lpstr>Times New Roman</vt:lpstr>
      <vt:lpstr>Roboto</vt:lpstr>
      <vt:lpstr>Arial</vt:lpstr>
      <vt:lpstr>MS Mincho</vt:lpstr>
      <vt:lpstr>Cambria</vt:lpstr>
      <vt:lpstr>Office Theme</vt:lpstr>
      <vt:lpstr>Error Analysis  </vt:lpstr>
      <vt:lpstr>Error Analysis</vt:lpstr>
      <vt:lpstr>Carrying out error analysis</vt:lpstr>
      <vt:lpstr>PowerPoint Presentation</vt:lpstr>
      <vt:lpstr>PowerPoint Presentation</vt:lpstr>
      <vt:lpstr>Look at dev examples to evaluate ideas</vt:lpstr>
      <vt:lpstr>Evaluate multiple ideas in parallel</vt:lpstr>
      <vt:lpstr>Error Analysis</vt:lpstr>
      <vt:lpstr>Cleaning up Incorrectly labeled data</vt:lpstr>
      <vt:lpstr>Cleaning up Incorrectly labeled data</vt:lpstr>
      <vt:lpstr>Cleaning up Incorrectly labeled data</vt:lpstr>
      <vt:lpstr>Incorrectly labeled examples</vt:lpstr>
      <vt:lpstr>Error analysis</vt:lpstr>
      <vt:lpstr>Correcting incorrect dev/test set examples</vt:lpstr>
      <vt:lpstr>Error Analysis</vt:lpstr>
      <vt:lpstr>Build your first system quickly, then iterate </vt:lpstr>
      <vt:lpstr>Build your first system quickly, then iterate</vt:lpstr>
      <vt:lpstr>Build your first system quickly, then iterate</vt:lpstr>
      <vt:lpstr>Speech recognition example</vt:lpstr>
      <vt:lpstr>Mismatched training and dev/test data</vt:lpstr>
      <vt:lpstr>PowerPoint Presentation</vt:lpstr>
      <vt:lpstr>PowerPoint Presentation</vt:lpstr>
      <vt:lpstr>Cat app example Data from webpages</vt:lpstr>
      <vt:lpstr>Cat app example</vt:lpstr>
      <vt:lpstr>Speech recognition example</vt:lpstr>
      <vt:lpstr>PowerPoint Presentation</vt:lpstr>
      <vt:lpstr>PowerPoint Presentation</vt:lpstr>
      <vt:lpstr>PowerPoint Presentation</vt:lpstr>
      <vt:lpstr>Cat classifier example</vt:lpstr>
      <vt:lpstr>Bias/variance on mismatched training and dev/test sets</vt:lpstr>
      <vt:lpstr>PowerPoint Presentation</vt:lpstr>
      <vt:lpstr>Addressing data mismatch</vt:lpstr>
      <vt:lpstr>Addressing data mismatch</vt:lpstr>
      <vt:lpstr>Artificial data synthesis</vt:lpstr>
      <vt:lpstr>PowerPoint Presentation</vt:lpstr>
      <vt:lpstr>Learning from multiple tasks</vt:lpstr>
      <vt:lpstr>Transfer learning</vt:lpstr>
      <vt:lpstr>Transfer learning</vt:lpstr>
      <vt:lpstr>When transfer learning makes sense</vt:lpstr>
      <vt:lpstr>Transfer learning</vt:lpstr>
      <vt:lpstr>Learning from multiple tasks</vt:lpstr>
      <vt:lpstr>Multi-task learning</vt:lpstr>
      <vt:lpstr>Simplified autonomous driving example</vt:lpstr>
      <vt:lpstr>Neural network architecture</vt:lpstr>
      <vt:lpstr>When multi-task learning makes sense</vt:lpstr>
      <vt:lpstr>End-to-end deep learning</vt:lpstr>
      <vt:lpstr>PowerPoint Presentation</vt:lpstr>
      <vt:lpstr>PowerPoint Presentation</vt:lpstr>
      <vt:lpstr>Face recognition</vt:lpstr>
      <vt:lpstr>More examples</vt:lpstr>
      <vt:lpstr>PowerPoint Presentation</vt:lpstr>
      <vt:lpstr>Whether to use end-to-end learning</vt:lpstr>
      <vt:lpstr>Pros and cons of end-to-end deep learning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Error Analysis  </dc:title>
  <cp:lastModifiedBy>Nguyen Dinh Chi (FE Ban NCPT)</cp:lastModifiedBy>
  <cp:revision>66</cp:revision>
  <dcterms:modified xsi:type="dcterms:W3CDTF">2023-05-07T11:18:42Z</dcterms:modified>
</cp:coreProperties>
</file>